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8" r:id="rId4"/>
    <p:sldId id="259" r:id="rId5"/>
    <p:sldId id="260" r:id="rId6"/>
    <p:sldId id="262" r:id="rId7"/>
    <p:sldId id="263" r:id="rId8"/>
    <p:sldId id="264"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2" r:id="rId24"/>
    <p:sldId id="283" r:id="rId25"/>
    <p:sldId id="285" r:id="rId26"/>
    <p:sldId id="286" r:id="rId27"/>
    <p:sldId id="287" r:id="rId28"/>
    <p:sldId id="288" r:id="rId29"/>
    <p:sldId id="289" r:id="rId30"/>
    <p:sldId id="265" r:id="rId31"/>
  </p:sldIdLst>
  <p:sldSz cx="9144000" cy="5143500" type="screen16x9"/>
  <p:notesSz cx="6858000" cy="9144000"/>
  <p:embeddedFontLst>
    <p:embeddedFont>
      <p:font typeface="Maven Pro" pitchFamily="2" charset="77"/>
      <p:regular r:id="rId33"/>
      <p:bold r:id="rId34"/>
    </p:embeddedFont>
    <p:embeddedFont>
      <p:font typeface="Nunito" pitchFamily="2" charset="77"/>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117D48DE-F4BB-2B42-A8F7-959CB3B85DFD}">
          <p14:sldIdLst>
            <p14:sldId id="256"/>
            <p14:sldId id="257"/>
            <p14:sldId id="258"/>
            <p14:sldId id="259"/>
            <p14:sldId id="260"/>
            <p14:sldId id="262"/>
            <p14:sldId id="263"/>
            <p14:sldId id="264"/>
            <p14:sldId id="267"/>
            <p14:sldId id="268"/>
            <p14:sldId id="269"/>
            <p14:sldId id="270"/>
            <p14:sldId id="271"/>
            <p14:sldId id="272"/>
            <p14:sldId id="273"/>
            <p14:sldId id="274"/>
            <p14:sldId id="275"/>
            <p14:sldId id="276"/>
            <p14:sldId id="277"/>
            <p14:sldId id="278"/>
            <p14:sldId id="279"/>
            <p14:sldId id="280"/>
            <p14:sldId id="282"/>
            <p14:sldId id="283"/>
            <p14:sldId id="285"/>
            <p14:sldId id="286"/>
            <p14:sldId id="287"/>
            <p14:sldId id="288"/>
            <p14:sldId id="289"/>
            <p14:sldId id="265"/>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7121"/>
  </p:normalViewPr>
  <p:slideViewPr>
    <p:cSldViewPr snapToGrid="0">
      <p:cViewPr varScale="1">
        <p:scale>
          <a:sx n="115" d="100"/>
          <a:sy n="115" d="100"/>
        </p:scale>
        <p:origin x="1560" y="50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2128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5119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1" i="0" u="none" strike="noStrike" cap="none" dirty="0">
                <a:solidFill>
                  <a:srgbClr val="000000"/>
                </a:solidFill>
                <a:effectLst/>
                <a:latin typeface="Arial"/>
                <a:ea typeface="Arial"/>
                <a:cs typeface="Arial"/>
                <a:sym typeface="Arial"/>
              </a:rPr>
              <a:t>MNIST </a:t>
            </a:r>
            <a:r>
              <a:rPr lang="en-US" sz="1100" b="0" i="0" u="none" strike="noStrike" cap="none" dirty="0">
                <a:solidFill>
                  <a:srgbClr val="000000"/>
                </a:solidFill>
                <a:effectLst/>
                <a:latin typeface="Arial"/>
                <a:ea typeface="Arial"/>
                <a:cs typeface="Arial"/>
                <a:sym typeface="Arial"/>
              </a:rPr>
              <a:t>the digit classification data set by </a:t>
            </a:r>
            <a:r>
              <a:rPr lang="en-US" sz="1100" b="0" i="0" u="none" strike="noStrike" cap="none" dirty="0" err="1">
                <a:solidFill>
                  <a:srgbClr val="000000"/>
                </a:solidFill>
                <a:effectLst/>
                <a:latin typeface="Arial"/>
                <a:ea typeface="Arial"/>
                <a:cs typeface="Arial"/>
                <a:sym typeface="Arial"/>
              </a:rPr>
              <a:t>LeCun</a:t>
            </a:r>
            <a:r>
              <a:rPr lang="en-US" sz="1100" b="0" i="0" u="none" strike="noStrike" cap="none" dirty="0">
                <a:solidFill>
                  <a:srgbClr val="000000"/>
                </a:solidFill>
                <a:effectLst/>
                <a:latin typeface="Arial"/>
                <a:ea typeface="Arial"/>
                <a:cs typeface="Arial"/>
                <a:sym typeface="Arial"/>
              </a:rPr>
              <a:t> et al. (1998), containing 60,000 training and 10,000 testing examples of 28x28 handwritten digits in gray-scale. </a:t>
            </a:r>
            <a:endParaRPr lang="en-US" dirty="0"/>
          </a:p>
          <a:p>
            <a:r>
              <a:rPr lang="en-US" sz="1100" b="1" i="0" u="none" strike="noStrike" cap="none" dirty="0" err="1">
                <a:solidFill>
                  <a:srgbClr val="000000"/>
                </a:solidFill>
                <a:effectLst/>
                <a:latin typeface="Arial"/>
                <a:ea typeface="Arial"/>
                <a:cs typeface="Arial"/>
                <a:sym typeface="Arial"/>
              </a:rPr>
              <a:t>InfiniteMNIST</a:t>
            </a:r>
            <a:r>
              <a:rPr lang="en-US" sz="1100" b="1" i="0" u="none" strike="noStrike" cap="none" dirty="0">
                <a:solidFill>
                  <a:srgbClr val="000000"/>
                </a:solidFill>
                <a:effectLst/>
                <a:latin typeface="Arial"/>
                <a:ea typeface="Arial"/>
                <a:cs typeface="Arial"/>
                <a:sym typeface="Arial"/>
              </a:rPr>
              <a:t> </a:t>
            </a:r>
            <a:r>
              <a:rPr lang="en-US" sz="1100" b="0" i="0" u="none" strike="noStrike" cap="none" dirty="0">
                <a:solidFill>
                  <a:srgbClr val="000000"/>
                </a:solidFill>
                <a:effectLst/>
                <a:latin typeface="Arial"/>
                <a:ea typeface="Arial"/>
                <a:cs typeface="Arial"/>
                <a:sym typeface="Arial"/>
              </a:rPr>
              <a:t>a data set by </a:t>
            </a:r>
            <a:r>
              <a:rPr lang="en-US" sz="1100" b="0" i="0" u="none" strike="noStrike" cap="none" dirty="0" err="1">
                <a:solidFill>
                  <a:srgbClr val="000000"/>
                </a:solidFill>
                <a:effectLst/>
                <a:latin typeface="Arial"/>
                <a:ea typeface="Arial"/>
                <a:cs typeface="Arial"/>
                <a:sym typeface="Arial"/>
              </a:rPr>
              <a:t>Loosli</a:t>
            </a:r>
            <a:r>
              <a:rPr lang="en-US" sz="1100" b="0" i="0" u="none" strike="noStrike" cap="none" dirty="0">
                <a:solidFill>
                  <a:srgbClr val="000000"/>
                </a:solidFill>
                <a:effectLst/>
                <a:latin typeface="Arial"/>
                <a:ea typeface="Arial"/>
                <a:cs typeface="Arial"/>
                <a:sym typeface="Arial"/>
              </a:rPr>
              <a:t> et al. (2007), which is an extension of MNIST from which one can obtain a quasi-infinite number of examples. The samples are obtained by performing random elastic deformations of the original MNIST digits. In this data set, there is only one set of examples, and the models will be compared by their (online) performance on it. </a:t>
            </a:r>
            <a:endParaRPr lang="en-US" dirty="0"/>
          </a:p>
          <a:p>
            <a:r>
              <a:rPr lang="en-US" sz="1100" b="1" i="0" u="none" strike="noStrike" cap="none" dirty="0" err="1">
                <a:solidFill>
                  <a:srgbClr val="000000"/>
                </a:solidFill>
                <a:effectLst/>
                <a:latin typeface="Arial"/>
                <a:ea typeface="Arial"/>
                <a:cs typeface="Arial"/>
                <a:sym typeface="Arial"/>
              </a:rPr>
              <a:t>Shapeset</a:t>
            </a:r>
            <a:r>
              <a:rPr lang="en-US" sz="1100" b="1" i="0" u="none" strike="noStrike" cap="none" dirty="0">
                <a:solidFill>
                  <a:srgbClr val="000000"/>
                </a:solidFill>
                <a:effectLst/>
                <a:latin typeface="Arial"/>
                <a:ea typeface="Arial"/>
                <a:cs typeface="Arial"/>
                <a:sym typeface="Arial"/>
              </a:rPr>
              <a:t> </a:t>
            </a:r>
            <a:r>
              <a:rPr lang="en-US" sz="1100" b="0" i="0" u="none" strike="noStrike" cap="none" dirty="0">
                <a:solidFill>
                  <a:srgbClr val="000000"/>
                </a:solidFill>
                <a:effectLst/>
                <a:latin typeface="Arial"/>
                <a:ea typeface="Arial"/>
                <a:cs typeface="Arial"/>
                <a:sym typeface="Arial"/>
              </a:rPr>
              <a:t>is a synthetic data set with a controlled range of geometric invariances. The underlying task is binary classification of 10 × 10 images of triangles and squares. The examples show </a:t>
            </a: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images of shapes with many variations, such as size, orientation and gray-level. The data set is composed of 50000 training, 10000 validation and 10000 test images. </a:t>
            </a: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5576176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Đánh giá mức độ tổng quan độ hiệu quả của các phương pháp</a:t>
            </a:r>
          </a:p>
          <a:p>
            <a:pPr marL="0" lvl="0" indent="0" algn="l" rtl="0">
              <a:spcBef>
                <a:spcPts val="0"/>
              </a:spcBef>
              <a:spcAft>
                <a:spcPts val="0"/>
              </a:spcAft>
              <a:buNone/>
            </a:pPr>
            <a:r>
              <a:rPr lang="vi-VN" dirty="0"/>
              <a:t>Đánh giá mức độ hiệu quả của mô hình với việc huấn luyện sử dụng unsuperivsed-pretrained (hình bên trái) và không sử dụng (phải.)</a:t>
            </a:r>
          </a:p>
          <a:p>
            <a:pPr marL="0" lvl="0" indent="0" algn="l" rtl="0">
              <a:spcBef>
                <a:spcPts val="0"/>
              </a:spcBef>
              <a:spcAft>
                <a:spcPts val="0"/>
              </a:spcAft>
              <a:buNone/>
            </a:pPr>
            <a:r>
              <a:rPr lang="vi-VN" dirty="0"/>
              <a:t>Số lượng layer thay đổi từ 1 – 5</a:t>
            </a:r>
          </a:p>
          <a:p>
            <a:pPr marL="0" lvl="0" indent="0" algn="l" rtl="0">
              <a:spcBef>
                <a:spcPts val="0"/>
              </a:spcBef>
              <a:spcAft>
                <a:spcPts val="0"/>
              </a:spcAft>
              <a:buNone/>
            </a:pPr>
            <a:r>
              <a:rPr lang="vi-VN" dirty="0"/>
              <a:t>Thử nghiệm trên dữ liệu MNIST</a:t>
            </a:r>
          </a:p>
          <a:p>
            <a:pPr marL="0" lvl="0" indent="0" algn="l" rtl="0">
              <a:spcBef>
                <a:spcPts val="0"/>
              </a:spcBef>
              <a:spcAft>
                <a:spcPts val="0"/>
              </a:spcAft>
              <a:buNone/>
            </a:pPr>
            <a:r>
              <a:rPr lang="vi-VN" dirty="0"/>
              <a:t>Thực nghiệm với 400 giá trị random seed khác nhau.</a:t>
            </a:r>
          </a:p>
          <a:p>
            <a:pPr marL="0" lvl="0" indent="0" algn="l" rtl="0">
              <a:spcBef>
                <a:spcPts val="0"/>
              </a:spcBef>
              <a:spcAft>
                <a:spcPts val="0"/>
              </a:spcAft>
              <a:buNone/>
            </a:pPr>
            <a:r>
              <a:rPr lang="vi-VN" dirty="0"/>
              <a:t>Thể hiện: </a:t>
            </a:r>
          </a:p>
          <a:p>
            <a:pPr marL="0" lvl="0" indent="0" algn="l" rtl="0">
              <a:spcBef>
                <a:spcPts val="0"/>
              </a:spcBef>
              <a:spcAft>
                <a:spcPts val="0"/>
              </a:spcAft>
              <a:buNone/>
            </a:pPr>
            <a:r>
              <a:rPr lang="vi-VN" dirty="0"/>
              <a:t>	Nhiều layer hơn, không có pretraining dẫn đến việc không đạt tới cực tiểu được</a:t>
            </a:r>
          </a:p>
          <a:p>
            <a:pPr marL="0" lvl="0" indent="0" algn="l" rtl="0">
              <a:spcBef>
                <a:spcPts val="0"/>
              </a:spcBef>
              <a:spcAft>
                <a:spcPts val="0"/>
              </a:spcAft>
              <a:buNone/>
            </a:pPr>
            <a:r>
              <a:rPr lang="vi-VN" dirty="0"/>
              <a:t>	Lỗi trên tập test của không có cũng lớn hơn có.</a:t>
            </a:r>
          </a:p>
          <a:p>
            <a:pPr marL="0" lvl="0" indent="0" algn="l" rtl="0">
              <a:spcBef>
                <a:spcPts val="0"/>
              </a:spcBef>
              <a:spcAft>
                <a:spcPts val="0"/>
              </a:spcAft>
              <a:buNone/>
            </a:pPr>
            <a:r>
              <a:rPr lang="vi-VN" dirty="0"/>
              <a:t>Bên phải, lỗi giảm xuống khi tăng từ 1 – 4 layers.</a:t>
            </a:r>
          </a:p>
          <a:p>
            <a:pPr marL="0" lvl="0" indent="0" algn="l" rtl="0">
              <a:spcBef>
                <a:spcPts val="0"/>
              </a:spcBef>
              <a:spcAft>
                <a:spcPts val="0"/>
              </a:spcAft>
              <a:buNone/>
            </a:pPr>
            <a:r>
              <a:rPr lang="vi-VN" dirty="0"/>
              <a:t>Rất không hiệu quả khi huấn luyện mô hình với 5 tầng</a:t>
            </a:r>
          </a:p>
          <a:p>
            <a:pPr marL="0" lvl="0" indent="0" algn="l" rtl="0">
              <a:spcBef>
                <a:spcPts val="0"/>
              </a:spcBef>
              <a:spcAft>
                <a:spcPts val="0"/>
              </a:spcAft>
              <a:buNone/>
            </a:pPr>
            <a:r>
              <a:rPr lang="vi-VN" dirty="0"/>
              <a:t>Với bên phải, số lượng ngoại lệ xấu tăng chậm khi tăng từ 1-4 layer.</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971388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Hình bên trái; 1 layer, bên phải: 4 layer</a:t>
            </a:r>
          </a:p>
          <a:p>
            <a:pPr marL="0" lvl="0" indent="0" algn="l" rtl="0">
              <a:spcBef>
                <a:spcPts val="0"/>
              </a:spcBef>
              <a:spcAft>
                <a:spcPts val="0"/>
              </a:spcAft>
              <a:buNone/>
            </a:pPr>
            <a:r>
              <a:rPr lang="vi-VN" dirty="0"/>
              <a:t>Giá trị lỗi với việc hunaanr luyện pretrain là tốt hơn</a:t>
            </a:r>
          </a:p>
          <a:p>
            <a:pPr marL="0" lvl="0" indent="0" algn="l" rtl="0">
              <a:spcBef>
                <a:spcPts val="0"/>
              </a:spcBef>
              <a:spcAft>
                <a:spcPts val="0"/>
              </a:spcAft>
              <a:buNone/>
            </a:pPr>
            <a:r>
              <a:rPr lang="vi-VN" dirty="0"/>
              <a:t>Phương sai của lỗi cũng tốt hơn</a:t>
            </a:r>
            <a:endParaRPr dirty="0"/>
          </a:p>
        </p:txBody>
      </p:sp>
    </p:spTree>
    <p:extLst>
      <p:ext uri="{BB962C8B-B14F-4D97-AF65-F5344CB8AC3E}">
        <p14:creationId xmlns:p14="http://schemas.microsoft.com/office/powerpoint/2010/main" val="1222020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strike="noStrike" cap="none" dirty="0" err="1">
                <a:solidFill>
                  <a:srgbClr val="000000"/>
                </a:solidFill>
                <a:effectLst/>
                <a:latin typeface="Arial"/>
                <a:ea typeface="Arial"/>
                <a:cs typeface="Arial"/>
                <a:sym typeface="Arial"/>
              </a:rPr>
              <a:t>Mục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đích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đánh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giá</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các</a:t>
            </a:r>
            <a:r>
              <a:rPr lang="en-US" sz="1100" b="0" i="0" u="none" strike="noStrike" cap="none" dirty="0">
                <a:solidFill>
                  <a:srgbClr val="000000"/>
                </a:solidFill>
                <a:effectLst/>
                <a:latin typeface="Arial"/>
                <a:ea typeface="Arial"/>
                <a:cs typeface="Arial"/>
                <a:sym typeface="Arial"/>
              </a:rPr>
              <a:t> features </a:t>
            </a:r>
            <a:r>
              <a:rPr lang="en-US" sz="1100" b="0" i="0" u="none" strike="noStrike" cap="none" dirty="0" err="1">
                <a:solidFill>
                  <a:srgbClr val="000000"/>
                </a:solidFill>
                <a:effectLst/>
                <a:latin typeface="Arial"/>
                <a:ea typeface="Arial"/>
                <a:cs typeface="Arial"/>
                <a:sym typeface="Arial"/>
              </a:rPr>
              <a:t>từ</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các</a:t>
            </a:r>
            <a:r>
              <a:rPr lang="en-US" sz="1100" b="0" i="0" u="none" strike="noStrike" cap="none" dirty="0">
                <a:solidFill>
                  <a:srgbClr val="000000"/>
                </a:solidFill>
                <a:effectLst/>
                <a:latin typeface="Arial"/>
                <a:ea typeface="Arial"/>
                <a:cs typeface="Arial"/>
                <a:sym typeface="Arial"/>
              </a:rPr>
              <a:t> tang </a:t>
            </a:r>
            <a:r>
              <a:rPr lang="en-US" sz="1100" b="0" i="0" u="none" strike="noStrike" cap="none" dirty="0" err="1">
                <a:solidFill>
                  <a:srgbClr val="000000"/>
                </a:solidFill>
                <a:effectLst/>
                <a:latin typeface="Arial"/>
                <a:ea typeface="Arial"/>
                <a:cs typeface="Arial"/>
                <a:sym typeface="Arial"/>
              </a:rPr>
              <a:t>khác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nhau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của</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quá</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trình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học</a:t>
            </a:r>
            <a:endParaRPr lang="en-US" sz="1100" b="0" i="0" u="none" strike="noStrike" cap="none" dirty="0">
              <a:solidFill>
                <a:srgbClr val="000000"/>
              </a:solidFill>
              <a:effectLst/>
              <a:latin typeface="Arial"/>
              <a:ea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strike="noStrike" cap="none" dirty="0" err="1">
                <a:solidFill>
                  <a:srgbClr val="000000"/>
                </a:solidFill>
                <a:effectLst/>
                <a:latin typeface="Arial"/>
                <a:ea typeface="Arial"/>
                <a:cs typeface="Arial"/>
                <a:sym typeface="Arial"/>
              </a:rPr>
              <a:t>InfiniteMNIST</a:t>
            </a:r>
            <a:r>
              <a:rPr lang="en-US" sz="1100" b="0" i="0" u="none" strike="noStrike" cap="none" dirty="0">
                <a:solidFill>
                  <a:srgbClr val="000000"/>
                </a:solidFill>
                <a:effectLst/>
                <a:latin typeface="Arial"/>
                <a:ea typeface="Arial"/>
                <a:cs typeface="Arial"/>
                <a:sym typeface="Arial"/>
              </a:rPr>
              <a:t> dataset</a:t>
            </a:r>
          </a:p>
          <a:p>
            <a:r>
              <a:rPr lang="en-US" sz="1100" b="0" i="0" u="none" strike="noStrike" cap="none" dirty="0" err="1">
                <a:solidFill>
                  <a:srgbClr val="000000"/>
                </a:solidFill>
                <a:effectLst/>
                <a:latin typeface="Arial"/>
                <a:ea typeface="Arial"/>
                <a:cs typeface="Arial"/>
                <a:sym typeface="Arial"/>
              </a:rPr>
              <a:t>Mô</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phỏng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qúa</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trình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huấn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luyện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trên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từng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tầng</a:t>
            </a:r>
            <a:r>
              <a:rPr lang="en-US" sz="1100" b="0" i="0" u="none" strike="noStrike" cap="none" dirty="0">
                <a:solidFill>
                  <a:srgbClr val="000000"/>
                </a:solidFill>
                <a:effectLst/>
                <a:latin typeface="Arial"/>
                <a:ea typeface="Arial"/>
                <a:cs typeface="Arial"/>
                <a:sym typeface="Arial"/>
              </a:rPr>
              <a:t> – </a:t>
            </a:r>
            <a:r>
              <a:rPr lang="en-US" sz="1100" b="0" i="0" u="none" strike="noStrike" cap="none" dirty="0" err="1">
                <a:solidFill>
                  <a:srgbClr val="000000"/>
                </a:solidFill>
                <a:effectLst/>
                <a:latin typeface="Arial"/>
                <a:ea typeface="Arial"/>
                <a:cs typeface="Arial"/>
                <a:sym typeface="Arial"/>
              </a:rPr>
              <a:t>sử</a:t>
            </a:r>
            <a:r>
              <a:rPr lang="en-US" sz="1100" b="0" i="0" u="none" strike="noStrike" cap="none" dirty="0">
                <a:solidFill>
                  <a:srgbClr val="000000"/>
                </a:solidFill>
                <a:effectLst/>
                <a:latin typeface="Arial"/>
                <a:ea typeface="Arial"/>
                <a:cs typeface="Arial"/>
                <a:sym typeface="Arial"/>
              </a:rPr>
              <a:t> dung maximization technique.</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strike="noStrike" cap="none" dirty="0">
                <a:solidFill>
                  <a:srgbClr val="000000"/>
                </a:solidFill>
                <a:effectLst/>
                <a:latin typeface="Arial"/>
                <a:ea typeface="Arial"/>
                <a:cs typeface="Arial"/>
                <a:sym typeface="Arial"/>
              </a:rPr>
              <a:t>to visualize what a unit responds most to, the method looks for the bounded input pattern that maximizes the activation of a given unit </a:t>
            </a:r>
          </a:p>
          <a:p>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Bên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trên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bộ</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lọc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sau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khi</a:t>
            </a:r>
            <a:r>
              <a:rPr lang="en-US" sz="1100" b="0" i="0" u="none" strike="noStrike" cap="none" dirty="0">
                <a:solidFill>
                  <a:srgbClr val="000000"/>
                </a:solidFill>
                <a:effectLst/>
                <a:latin typeface="Arial"/>
                <a:ea typeface="Arial"/>
                <a:cs typeface="Arial"/>
                <a:sym typeface="Arial"/>
              </a:rPr>
              <a:t> pretrain. </a:t>
            </a:r>
            <a:r>
              <a:rPr lang="en-US" sz="1100" b="0" i="0" u="none" strike="noStrike" cap="none" dirty="0" err="1">
                <a:solidFill>
                  <a:srgbClr val="000000"/>
                </a:solidFill>
                <a:effectLst/>
                <a:latin typeface="Arial"/>
                <a:ea typeface="Arial"/>
                <a:cs typeface="Arial"/>
                <a:sym typeface="Arial"/>
              </a:rPr>
              <a:t>Bên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dứoi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sau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tunning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với</a:t>
            </a:r>
            <a:r>
              <a:rPr lang="en-US" sz="1100" b="0" i="0" u="none" strike="noStrike" cap="none" dirty="0">
                <a:solidFill>
                  <a:srgbClr val="000000"/>
                </a:solidFill>
                <a:effectLst/>
                <a:latin typeface="Arial"/>
                <a:ea typeface="Arial"/>
                <a:cs typeface="Arial"/>
                <a:sym typeface="Arial"/>
              </a:rPr>
              <a:t> supervise </a:t>
            </a:r>
            <a:r>
              <a:rPr lang="en-US" sz="1100" b="0" i="0" u="none" strike="noStrike" cap="none" dirty="0" err="1">
                <a:solidFill>
                  <a:srgbClr val="000000"/>
                </a:solidFill>
                <a:effectLst/>
                <a:latin typeface="Arial"/>
                <a:ea typeface="Arial"/>
                <a:cs typeface="Arial"/>
                <a:sym typeface="Arial"/>
              </a:rPr>
              <a:t>ở</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bước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sau</a:t>
            </a:r>
            <a:r>
              <a:rPr lang="en-US" sz="1100" b="0" i="0" u="none" strike="noStrike" cap="none" dirty="0">
                <a:solidFill>
                  <a:srgbClr val="000000"/>
                </a:solidFill>
                <a:effectLst/>
                <a:latin typeface="Arial"/>
                <a:ea typeface="Arial"/>
                <a:cs typeface="Arial"/>
                <a:sym typeface="Arial"/>
              </a:rPr>
              <a:t>.</a:t>
            </a:r>
          </a:p>
          <a:p>
            <a:r>
              <a:rPr lang="en-US" sz="1100" b="0" i="0" u="none" strike="noStrike" cap="none" dirty="0" err="1">
                <a:solidFill>
                  <a:srgbClr val="000000"/>
                </a:solidFill>
                <a:effectLst/>
                <a:latin typeface="Arial"/>
                <a:ea typeface="Arial"/>
                <a:cs typeface="Arial"/>
                <a:sym typeface="Arial"/>
              </a:rPr>
              <a:t>Hình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vẽ</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thể</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hiện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Quá</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trình</a:t>
            </a:r>
            <a:r>
              <a:rPr lang="en-US" sz="1100" b="0" i="0" u="none" strike="noStrike" cap="none" dirty="0">
                <a:solidFill>
                  <a:srgbClr val="000000"/>
                </a:solidFill>
                <a:effectLst/>
                <a:latin typeface="Arial"/>
                <a:ea typeface="Arial"/>
                <a:cs typeface="Arial"/>
                <a:sym typeface="Arial"/>
              </a:rPr>
              <a:t> fine-</a:t>
            </a:r>
            <a:r>
              <a:rPr lang="en-US" sz="1100" b="0" i="0" u="none" strike="noStrike" cap="none" dirty="0" err="1">
                <a:solidFill>
                  <a:srgbClr val="000000"/>
                </a:solidFill>
                <a:effectLst/>
                <a:latin typeface="Arial"/>
                <a:ea typeface="Arial"/>
                <a:cs typeface="Arial"/>
                <a:sym typeface="Arial"/>
              </a:rPr>
              <a:t>tunning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ở</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bước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sau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không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thay</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đổi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giá</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tị</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trọng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số</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một</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cách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đăng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kể</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có</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vẻ</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như</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đóng</a:t>
            </a:r>
            <a:r>
              <a:rPr lang="en-US" sz="1100" b="0" i="0" u="none" strike="noStrike" cap="none" dirty="0">
                <a:solidFill>
                  <a:srgbClr val="000000"/>
                </a:solidFill>
                <a:effectLst/>
                <a:latin typeface="Arial"/>
                <a:ea typeface="Arial"/>
                <a:cs typeface="Arial"/>
                <a:sym typeface="Arial"/>
              </a:rPr>
              <a:t> bang </a:t>
            </a:r>
            <a:r>
              <a:rPr lang="en-US" sz="1100" b="0" i="0" u="none" strike="noStrike" cap="none" dirty="0" err="1">
                <a:solidFill>
                  <a:srgbClr val="000000"/>
                </a:solidFill>
                <a:effectLst/>
                <a:latin typeface="Arial"/>
                <a:ea typeface="Arial"/>
                <a:cs typeface="Arial"/>
                <a:sym typeface="Arial"/>
              </a:rPr>
              <a:t>trong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một</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không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gian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tham</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số</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Dấu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của</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trọng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số</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cũng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không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thay</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đổi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sau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quá</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trình</a:t>
            </a:r>
            <a:r>
              <a:rPr lang="en-US" sz="1100" b="0" i="0" u="none" strike="noStrike" cap="none" dirty="0">
                <a:solidFill>
                  <a:srgbClr val="000000"/>
                </a:solidFill>
                <a:effectLst/>
                <a:latin typeface="Arial"/>
                <a:ea typeface="Arial"/>
                <a:cs typeface="Arial"/>
                <a:sym typeface="Arial"/>
              </a:rPr>
              <a:t> fine-</a:t>
            </a:r>
            <a:r>
              <a:rPr lang="en-US" sz="1100" b="0" i="0" u="none" strike="noStrike" cap="none" dirty="0" err="1">
                <a:solidFill>
                  <a:srgbClr val="000000"/>
                </a:solidFill>
                <a:effectLst/>
                <a:latin typeface="Arial"/>
                <a:ea typeface="Arial"/>
                <a:cs typeface="Arial"/>
                <a:sym typeface="Arial"/>
              </a:rPr>
              <a:t>tunning</a:t>
            </a:r>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err="1">
                <a:solidFill>
                  <a:srgbClr val="000000"/>
                </a:solidFill>
                <a:effectLst/>
                <a:latin typeface="Arial"/>
                <a:ea typeface="Arial"/>
                <a:cs typeface="Arial"/>
                <a:sym typeface="Arial"/>
              </a:rPr>
              <a:t>Tầng</a:t>
            </a:r>
            <a:r>
              <a:rPr lang="en-US" sz="1100" b="0" i="0" u="none" strike="noStrike" cap="none" dirty="0">
                <a:solidFill>
                  <a:srgbClr val="000000"/>
                </a:solidFill>
                <a:effectLst/>
                <a:latin typeface="Arial"/>
                <a:ea typeface="Arial"/>
                <a:cs typeface="Arial"/>
                <a:sym typeface="Arial"/>
              </a:rPr>
              <a:t> 1 </a:t>
            </a:r>
            <a:r>
              <a:rPr lang="en-US" sz="1100" b="0" i="0" u="none" strike="noStrike" cap="none" dirty="0" err="1">
                <a:solidFill>
                  <a:srgbClr val="000000"/>
                </a:solidFill>
                <a:effectLst/>
                <a:latin typeface="Arial"/>
                <a:ea typeface="Arial"/>
                <a:cs typeface="Arial"/>
                <a:sym typeface="Arial"/>
              </a:rPr>
              <a:t>thay</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đổi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ít</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nhất</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nhiều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nhất</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ở</a:t>
            </a:r>
            <a:r>
              <a:rPr lang="en-US" sz="1100" b="0" i="0" u="none" strike="noStrike" cap="none" dirty="0">
                <a:solidFill>
                  <a:srgbClr val="000000"/>
                </a:solidFill>
                <a:effectLst/>
                <a:latin typeface="Arial"/>
                <a:ea typeface="Arial"/>
                <a:cs typeface="Arial"/>
                <a:sym typeface="Arial"/>
              </a:rPr>
              <a:t> tang f 3. </a:t>
            </a:r>
          </a:p>
          <a:p>
            <a:r>
              <a:rPr lang="vi-VN" sz="1100" b="0" i="0" u="none" strike="noStrike" cap="none" dirty="0">
                <a:solidFill>
                  <a:srgbClr val="000000"/>
                </a:solidFill>
                <a:effectLst/>
                <a:latin typeface="Arial"/>
                <a:ea typeface="Arial"/>
                <a:cs typeface="Arial"/>
                <a:sym typeface="Arial"/>
              </a:rPr>
              <a:t>Trọng lượng lớp 1 dường như mã hóa thông tin cơ bản, </a:t>
            </a:r>
          </a:p>
          <a:p>
            <a:r>
              <a:rPr lang="vi-VN" sz="1100" b="0" i="0" u="none" strike="noStrike" cap="none" dirty="0">
                <a:solidFill>
                  <a:srgbClr val="000000"/>
                </a:solidFill>
                <a:effectLst/>
                <a:latin typeface="Arial"/>
                <a:ea typeface="Arial"/>
                <a:cs typeface="Arial"/>
                <a:sym typeface="Arial"/>
              </a:rPr>
              <a:t>trọng lượng lớp thứ hai dường như phát hiện các khu vực chữ số, </a:t>
            </a:r>
          </a:p>
          <a:p>
            <a:r>
              <a:rPr lang="vi-VN" sz="1100" b="0" i="0" u="none" strike="noStrike" cap="none" dirty="0">
                <a:solidFill>
                  <a:srgbClr val="000000"/>
                </a:solidFill>
                <a:effectLst/>
                <a:latin typeface="Arial"/>
                <a:ea typeface="Arial"/>
                <a:cs typeface="Arial"/>
                <a:sym typeface="Arial"/>
              </a:rPr>
              <a:t>trong khi trọng lượng lớp trên cùng phát hiện toàn bộ chữ số</a:t>
            </a:r>
            <a:endParaRPr lang="en-US" sz="1100" b="0" i="0" u="none" strike="noStrike" cap="none" dirty="0">
              <a:solidFill>
                <a:srgbClr val="000000"/>
              </a:solidFill>
              <a:effectLst/>
              <a:latin typeface="Arial"/>
              <a:ea typeface="Arial"/>
              <a:cs typeface="Arial"/>
              <a:sym typeface="Arial"/>
            </a:endParaRPr>
          </a:p>
          <a:p>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5246989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828634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dirty="0"/>
              <a:t>Mục đích: Đánh giá mức độ ảnh hưởng của quá trình khởi tạo ngẫu nhiên tham số ban đầu</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dirty="0"/>
              <a:t>Hình bên trái minh hoà 2D với tSNE cho local-</a:t>
            </a:r>
            <a:r>
              <a:rPr lang="en-US" sz="1100" b="0" i="0" u="none" strike="noStrike" cap="none" dirty="0">
                <a:solidFill>
                  <a:srgbClr val="000000"/>
                </a:solidFill>
                <a:effectLst/>
                <a:latin typeface="Arial"/>
                <a:ea typeface="Arial"/>
                <a:cs typeface="Arial"/>
                <a:sym typeface="Arial"/>
              </a:rPr>
              <a:t>structure </a:t>
            </a:r>
            <a:r>
              <a:rPr lang="en-US" sz="1100" b="0" i="0" u="none" strike="noStrike" cap="none" dirty="0" err="1">
                <a:solidFill>
                  <a:srgbClr val="000000"/>
                </a:solidFill>
                <a:effectLst/>
                <a:latin typeface="Arial"/>
                <a:ea typeface="Arial"/>
                <a:cs typeface="Arial"/>
                <a:sym typeface="Arial"/>
              </a:rPr>
              <a:t>bởi</a:t>
            </a:r>
            <a:r>
              <a:rPr lang="en-US" sz="1100" b="0" i="0" u="none" strike="noStrike" cap="none" dirty="0">
                <a:solidFill>
                  <a:srgbClr val="000000"/>
                </a:solidFill>
                <a:effectLst/>
                <a:latin typeface="Arial"/>
                <a:ea typeface="Arial"/>
                <a:cs typeface="Arial"/>
                <a:sym typeface="Arial"/>
              </a:rPr>
              <a:t> 50 </a:t>
            </a:r>
            <a:r>
              <a:rPr lang="en-US" sz="1100" b="0" i="0" u="none" strike="noStrike" cap="none" dirty="0" err="1">
                <a:solidFill>
                  <a:srgbClr val="000000"/>
                </a:solidFill>
                <a:effectLst/>
                <a:latin typeface="Arial"/>
                <a:ea typeface="Arial"/>
                <a:cs typeface="Arial"/>
                <a:sym typeface="Arial"/>
              </a:rPr>
              <a:t>mạng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có</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không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có</a:t>
            </a:r>
            <a:r>
              <a:rPr lang="en-US" sz="1100" b="0" i="0" u="none" strike="noStrike" cap="none" dirty="0">
                <a:solidFill>
                  <a:srgbClr val="000000"/>
                </a:solidFill>
                <a:effectLst/>
                <a:latin typeface="Arial"/>
                <a:ea typeface="Arial"/>
                <a:cs typeface="Arial"/>
                <a:sym typeface="Arial"/>
              </a:rPr>
              <a:t> pre-train </a:t>
            </a:r>
            <a:r>
              <a:rPr lang="en-US" sz="1100" b="0" i="0" u="none" strike="noStrike" cap="none" dirty="0" err="1">
                <a:solidFill>
                  <a:srgbClr val="000000"/>
                </a:solidFill>
                <a:effectLst/>
                <a:latin typeface="Arial"/>
                <a:ea typeface="Arial"/>
                <a:cs typeface="Arial"/>
                <a:sym typeface="Arial"/>
              </a:rPr>
              <a:t>trên</a:t>
            </a:r>
            <a:r>
              <a:rPr lang="en-US" sz="1100" b="0" i="0" u="none" strike="noStrike" cap="none" dirty="0">
                <a:solidFill>
                  <a:srgbClr val="000000"/>
                </a:solidFill>
                <a:effectLst/>
                <a:latin typeface="Arial"/>
                <a:ea typeface="Arial"/>
                <a:cs typeface="Arial"/>
                <a:sym typeface="Arial"/>
              </a:rPr>
              <a:t> MNIST.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err="1">
                <a:solidFill>
                  <a:srgbClr val="000000"/>
                </a:solidFill>
                <a:effectLst/>
                <a:latin typeface="Arial"/>
                <a:ea typeface="Arial"/>
                <a:cs typeface="Arial"/>
                <a:sym typeface="Arial"/>
              </a:rPr>
              <a:t>Hình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bên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phải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minh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hoạ</a:t>
            </a:r>
            <a:r>
              <a:rPr lang="en-US" sz="1100" b="0" i="0" u="none" strike="noStrike" cap="none" dirty="0">
                <a:solidFill>
                  <a:srgbClr val="000000"/>
                </a:solidFill>
                <a:effectLst/>
                <a:latin typeface="Arial"/>
                <a:ea typeface="Arial"/>
                <a:cs typeface="Arial"/>
                <a:sym typeface="Arial"/>
              </a:rPr>
              <a:t> 2D </a:t>
            </a:r>
            <a:r>
              <a:rPr lang="en-US" sz="1100" b="0" i="0" u="none" strike="noStrike" cap="none" dirty="0" err="1">
                <a:solidFill>
                  <a:srgbClr val="000000"/>
                </a:solidFill>
                <a:effectLst/>
                <a:latin typeface="Arial"/>
                <a:ea typeface="Arial"/>
                <a:cs typeface="Arial"/>
                <a:sym typeface="Arial"/>
              </a:rPr>
              <a:t>với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Isomap</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cho</a:t>
            </a:r>
            <a:r>
              <a:rPr lang="en-US" sz="1100" b="0" i="0" u="none" strike="noStrike" cap="none" dirty="0">
                <a:solidFill>
                  <a:srgbClr val="000000"/>
                </a:solidFill>
                <a:effectLst/>
                <a:latin typeface="Arial"/>
                <a:ea typeface="Arial"/>
                <a:cs typeface="Arial"/>
                <a:sym typeface="Arial"/>
              </a:rPr>
              <a:t> global-structure </a:t>
            </a:r>
            <a:r>
              <a:rPr lang="en-US" sz="1100" b="0" i="0" u="none" strike="noStrike" cap="none" dirty="0" err="1">
                <a:solidFill>
                  <a:srgbClr val="000000"/>
                </a:solidFill>
                <a:effectLst/>
                <a:latin typeface="Arial"/>
                <a:ea typeface="Arial"/>
                <a:cs typeface="Arial"/>
                <a:sym typeface="Arial"/>
              </a:rPr>
              <a:t>bởi</a:t>
            </a:r>
            <a:r>
              <a:rPr lang="en-US" sz="1100" b="0" i="0" u="none" strike="noStrike" cap="none" dirty="0">
                <a:solidFill>
                  <a:srgbClr val="000000"/>
                </a:solidFill>
                <a:effectLst/>
                <a:latin typeface="Arial"/>
                <a:ea typeface="Arial"/>
                <a:cs typeface="Arial"/>
                <a:sym typeface="Arial"/>
              </a:rPr>
              <a:t> 50 </a:t>
            </a:r>
            <a:r>
              <a:rPr lang="en-US" sz="1100" b="0" i="0" u="none" strike="noStrike" cap="none" dirty="0" err="1">
                <a:solidFill>
                  <a:srgbClr val="000000"/>
                </a:solidFill>
                <a:effectLst/>
                <a:latin typeface="Arial"/>
                <a:ea typeface="Arial"/>
                <a:cs typeface="Arial"/>
                <a:sym typeface="Arial"/>
              </a:rPr>
              <a:t>mạng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có</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không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có</a:t>
            </a:r>
            <a:r>
              <a:rPr lang="en-US" sz="1100" b="0" i="0" u="none" strike="noStrike" cap="none" dirty="0">
                <a:solidFill>
                  <a:srgbClr val="000000"/>
                </a:solidFill>
                <a:effectLst/>
                <a:latin typeface="Arial"/>
                <a:ea typeface="Arial"/>
                <a:cs typeface="Arial"/>
                <a:sym typeface="Arial"/>
              </a:rPr>
              <a:t> pre-train </a:t>
            </a:r>
            <a:r>
              <a:rPr lang="en-US" sz="1100" b="0" i="0" u="none" strike="noStrike" cap="none" dirty="0" err="1">
                <a:solidFill>
                  <a:srgbClr val="000000"/>
                </a:solidFill>
                <a:effectLst/>
                <a:latin typeface="Arial"/>
                <a:ea typeface="Arial"/>
                <a:cs typeface="Arial"/>
                <a:sym typeface="Arial"/>
              </a:rPr>
              <a:t>trên</a:t>
            </a:r>
            <a:r>
              <a:rPr lang="en-US" sz="1100" b="0" i="0" u="none" strike="noStrike" cap="none" dirty="0">
                <a:solidFill>
                  <a:srgbClr val="000000"/>
                </a:solidFill>
                <a:effectLst/>
                <a:latin typeface="Arial"/>
                <a:ea typeface="Arial"/>
                <a:cs typeface="Arial"/>
                <a:sym typeface="Arial"/>
              </a:rPr>
              <a:t> MNIST.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err="1">
                <a:solidFill>
                  <a:srgbClr val="000000"/>
                </a:solidFill>
                <a:effectLst/>
                <a:latin typeface="Arial"/>
                <a:ea typeface="Arial"/>
                <a:cs typeface="Arial"/>
                <a:sym typeface="Arial"/>
              </a:rPr>
              <a:t>Từ</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màu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xanh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đạm</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tới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xanh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lá</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thể</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hiện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quá</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trình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huấn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luyện</a:t>
            </a:r>
            <a:r>
              <a:rPr lang="en-US" sz="1100" b="0" i="0" u="none" strike="noStrike" cap="none" dirty="0">
                <a:solidFill>
                  <a:srgbClr val="000000"/>
                </a:solidFill>
                <a:effectLst/>
                <a:latin typeface="Arial"/>
                <a:ea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err="1">
                <a:solidFill>
                  <a:srgbClr val="000000"/>
                </a:solidFill>
                <a:effectLst/>
                <a:latin typeface="Arial"/>
                <a:ea typeface="Arial"/>
                <a:cs typeface="Arial"/>
                <a:sym typeface="Arial"/>
              </a:rPr>
              <a:t>Kết</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luận</a:t>
            </a:r>
            <a:r>
              <a:rPr lang="en-US" sz="1100" b="0" i="0" u="none" strike="noStrike" cap="none" dirty="0">
                <a:solidFill>
                  <a:srgbClr val="000000"/>
                </a:solidFill>
                <a:effectLst/>
                <a:latin typeface="Arial"/>
                <a:ea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err="1">
                <a:solidFill>
                  <a:srgbClr val="000000"/>
                </a:solidFill>
                <a:effectLst/>
                <a:latin typeface="Arial"/>
                <a:ea typeface="Arial"/>
                <a:cs typeface="Arial"/>
                <a:sym typeface="Arial"/>
              </a:rPr>
              <a:t>Cả</a:t>
            </a:r>
            <a:r>
              <a:rPr lang="en-US" sz="1100" b="0" i="0" u="none" strike="noStrike" cap="none" dirty="0">
                <a:solidFill>
                  <a:srgbClr val="000000"/>
                </a:solidFill>
                <a:effectLst/>
                <a:latin typeface="Arial"/>
                <a:ea typeface="Arial"/>
                <a:cs typeface="Arial"/>
                <a:sym typeface="Arial"/>
              </a:rPr>
              <a:t> pretrain </a:t>
            </a:r>
            <a:r>
              <a:rPr lang="en-US" sz="1100" b="0" i="0" u="none" strike="noStrike" cap="none" dirty="0" err="1">
                <a:solidFill>
                  <a:srgbClr val="000000"/>
                </a:solidFill>
                <a:effectLst/>
                <a:latin typeface="Arial"/>
                <a:ea typeface="Arial"/>
                <a:cs typeface="Arial"/>
                <a:sym typeface="Arial"/>
              </a:rPr>
              <a:t>và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ko</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có</a:t>
            </a:r>
            <a:r>
              <a:rPr lang="en-US" sz="1100" b="0" i="0" u="none" strike="noStrike" cap="none" dirty="0">
                <a:solidFill>
                  <a:srgbClr val="000000"/>
                </a:solidFill>
                <a:effectLst/>
                <a:latin typeface="Arial"/>
                <a:ea typeface="Arial"/>
                <a:cs typeface="Arial"/>
                <a:sym typeface="Arial"/>
              </a:rPr>
              <a:t> pretrain </a:t>
            </a:r>
            <a:r>
              <a:rPr lang="en-US" sz="1100" b="0" i="0" u="none" strike="noStrike" cap="none" dirty="0" err="1">
                <a:solidFill>
                  <a:srgbClr val="000000"/>
                </a:solidFill>
                <a:effectLst/>
                <a:latin typeface="Arial"/>
                <a:ea typeface="Arial"/>
                <a:cs typeface="Arial"/>
                <a:sym typeface="Arial"/>
              </a:rPr>
              <a:t>để</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bắt</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đầu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chạy</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trong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khác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vực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khác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nhau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trong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không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gian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hàm</a:t>
            </a:r>
            <a:endParaRPr lang="en-US"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err="1">
                <a:solidFill>
                  <a:srgbClr val="000000"/>
                </a:solidFill>
                <a:effectLst/>
                <a:latin typeface="Arial"/>
                <a:ea typeface="Arial"/>
                <a:cs typeface="Arial"/>
                <a:sym typeface="Arial"/>
              </a:rPr>
              <a:t>Với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hình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bên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trái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quá</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trình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huấn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luyện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diễn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ra</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với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các</a:t>
            </a:r>
            <a:r>
              <a:rPr lang="en-US" sz="1100" b="0" i="0" u="none" strike="noStrike" cap="none" dirty="0">
                <a:solidFill>
                  <a:srgbClr val="000000"/>
                </a:solidFill>
                <a:effectLst/>
                <a:latin typeface="Arial"/>
                <a:ea typeface="Arial"/>
                <a:cs typeface="Arial"/>
                <a:sym typeface="Arial"/>
              </a:rPr>
              <a:t> random seed </a:t>
            </a:r>
            <a:r>
              <a:rPr lang="en-US" sz="1100" b="0" i="0" u="none" strike="noStrike" cap="none" dirty="0" err="1">
                <a:solidFill>
                  <a:srgbClr val="000000"/>
                </a:solidFill>
                <a:effectLst/>
                <a:latin typeface="Arial"/>
                <a:ea typeface="Arial"/>
                <a:cs typeface="Arial"/>
                <a:sym typeface="Arial"/>
              </a:rPr>
              <a:t>khác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nhau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sau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khoảng</a:t>
            </a:r>
            <a:r>
              <a:rPr lang="en-US" sz="1100" b="0" i="0" u="none" strike="noStrike" cap="none" dirty="0">
                <a:solidFill>
                  <a:srgbClr val="000000"/>
                </a:solidFill>
                <a:effectLst/>
                <a:latin typeface="Arial"/>
                <a:ea typeface="Arial"/>
                <a:cs typeface="Arial"/>
                <a:sym typeface="Arial"/>
              </a:rPr>
              <a:t> 7 epochs </a:t>
            </a:r>
            <a:r>
              <a:rPr lang="en-US" sz="1100" b="0" i="0" u="none" strike="noStrike" cap="none" dirty="0" err="1">
                <a:solidFill>
                  <a:srgbClr val="000000"/>
                </a:solidFill>
                <a:effectLst/>
                <a:latin typeface="Arial"/>
                <a:ea typeface="Arial"/>
                <a:cs typeface="Arial"/>
                <a:sym typeface="Arial"/>
              </a:rPr>
              <a:t>thì</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chúng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bắt</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đầu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phân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ra</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không</a:t>
            </a:r>
            <a:r>
              <a:rPr lang="en-US" sz="1100" b="0" i="0" u="none" strike="noStrike" cap="none" dirty="0">
                <a:solidFill>
                  <a:srgbClr val="000000"/>
                </a:solidFill>
                <a:effectLst/>
                <a:latin typeface="Arial"/>
                <a:ea typeface="Arial"/>
                <a:cs typeface="Arial"/>
                <a:sym typeface="Arial"/>
              </a:rPr>
              <a:t> bao </a:t>
            </a:r>
            <a:r>
              <a:rPr lang="en-US" sz="1100" b="0" i="0" u="none" strike="noStrike" cap="none" dirty="0" err="1">
                <a:solidFill>
                  <a:srgbClr val="000000"/>
                </a:solidFill>
                <a:effectLst/>
                <a:latin typeface="Arial"/>
                <a:ea typeface="Arial"/>
                <a:cs typeface="Arial"/>
                <a:sym typeface="Arial"/>
              </a:rPr>
              <a:t>giờ</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tiến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lại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gần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nhau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Điều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này</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thể</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hiện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các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trạectory</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khác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nhau</a:t>
            </a:r>
            <a:r>
              <a:rPr lang="en-US" sz="1100" b="0" i="0" u="none" strike="noStrike" cap="none" dirty="0">
                <a:solidFill>
                  <a:srgbClr val="000000"/>
                </a:solidFill>
                <a:effectLst/>
                <a:latin typeface="Arial"/>
                <a:ea typeface="Arial"/>
                <a:cs typeface="Arial"/>
                <a:sym typeface="Arial"/>
              </a:rPr>
              <a:t> di </a:t>
            </a:r>
            <a:r>
              <a:rPr lang="en-US" sz="1100" b="0" i="0" u="none" strike="noStrike" cap="none" dirty="0" err="1">
                <a:solidFill>
                  <a:srgbClr val="000000"/>
                </a:solidFill>
                <a:effectLst/>
                <a:latin typeface="Arial"/>
                <a:ea typeface="Arial"/>
                <a:cs typeface="Arial"/>
                <a:sym typeface="Arial"/>
              </a:rPr>
              <a:t>chuyển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tới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các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vị</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trị</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cục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bộ</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khác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nhau</a:t>
            </a:r>
            <a:r>
              <a:rPr lang="en-US" sz="1100" b="0" i="0" u="none" strike="noStrike" cap="none" dirty="0">
                <a:solidFill>
                  <a:srgbClr val="000000"/>
                </a:solidFill>
                <a:effectLst/>
                <a:latin typeface="Arial"/>
                <a:ea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err="1">
                <a:solidFill>
                  <a:srgbClr val="000000"/>
                </a:solidFill>
                <a:effectLst/>
                <a:latin typeface="Arial"/>
                <a:ea typeface="Arial"/>
                <a:cs typeface="Arial"/>
                <a:sym typeface="Arial"/>
              </a:rPr>
              <a:t>Với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hình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bên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phải</a:t>
            </a:r>
            <a:r>
              <a:rPr lang="en-US" sz="1100" b="0" i="0" u="none" strike="noStrike" cap="none" dirty="0">
                <a:solidFill>
                  <a:srgbClr val="000000"/>
                </a:solidFill>
                <a:effectLst/>
                <a:latin typeface="Arial"/>
                <a:ea typeface="Arial"/>
                <a:cs typeface="Arial"/>
                <a:sym typeface="Arial"/>
              </a:rPr>
              <a:t>, pretrain </a:t>
            </a:r>
            <a:r>
              <a:rPr lang="en-US" sz="1100" b="0" i="0" u="none" strike="noStrike" cap="none" dirty="0" err="1">
                <a:solidFill>
                  <a:srgbClr val="000000"/>
                </a:solidFill>
                <a:effectLst/>
                <a:latin typeface="Arial"/>
                <a:ea typeface="Arial"/>
                <a:cs typeface="Arial"/>
                <a:sym typeface="Arial"/>
              </a:rPr>
              <a:t>hội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tụ</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chạy</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trong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một</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vực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nhỏ</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hơn</a:t>
            </a:r>
            <a:r>
              <a:rPr lang="en-US" sz="1100" b="0" i="0" u="none" strike="noStrike" cap="none" dirty="0">
                <a:solidFill>
                  <a:srgbClr val="000000"/>
                </a:solidFill>
                <a:effectLst/>
                <a:latin typeface="Arial"/>
                <a:ea typeface="Arial"/>
                <a:cs typeface="Arial"/>
                <a:sym typeface="Arial"/>
              </a:rPr>
              <a:t> so </a:t>
            </a:r>
            <a:r>
              <a:rPr lang="en-US" sz="1100" b="0" i="0" u="none" strike="noStrike" cap="none" dirty="0" err="1">
                <a:solidFill>
                  <a:srgbClr val="000000"/>
                </a:solidFill>
                <a:effectLst/>
                <a:latin typeface="Arial"/>
                <a:ea typeface="Arial"/>
                <a:cs typeface="Arial"/>
                <a:sym typeface="Arial"/>
              </a:rPr>
              <a:t>với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không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có</a:t>
            </a:r>
            <a:r>
              <a:rPr lang="en-US" sz="1100" b="0" i="0" u="none" strike="noStrike" cap="none" dirty="0">
                <a:solidFill>
                  <a:srgbClr val="000000"/>
                </a:solidFill>
                <a:effectLst/>
                <a:latin typeface="Arial"/>
                <a:ea typeface="Arial"/>
                <a:cs typeface="Arial"/>
                <a:sym typeface="Arial"/>
              </a:rPr>
              <a:t> pretrain. </a:t>
            </a:r>
            <a:r>
              <a:rPr lang="en-US" sz="1100" b="0" i="0" u="none" strike="noStrike" cap="none" dirty="0" err="1">
                <a:solidFill>
                  <a:srgbClr val="000000"/>
                </a:solidFill>
                <a:effectLst/>
                <a:latin typeface="Arial"/>
                <a:ea typeface="Arial"/>
                <a:cs typeface="Arial"/>
                <a:sym typeface="Arial"/>
              </a:rPr>
              <a:t>Mưc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độ</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tương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đồng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của</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các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phương</a:t>
            </a:r>
            <a:r>
              <a:rPr lang="en-US" sz="1100" b="0" i="0" u="none" strike="noStrike" cap="none" dirty="0">
                <a:solidFill>
                  <a:srgbClr val="000000"/>
                </a:solidFill>
                <a:effectLst/>
                <a:latin typeface="Arial"/>
                <a:ea typeface="Arial"/>
                <a:cs typeface="Arial"/>
                <a:sym typeface="Arial"/>
              </a:rPr>
              <a:t> random seed </a:t>
            </a:r>
            <a:r>
              <a:rPr lang="en-US" sz="1100" b="0" i="0" u="none" strike="noStrike" cap="none" dirty="0" err="1">
                <a:solidFill>
                  <a:srgbClr val="000000"/>
                </a:solidFill>
                <a:effectLst/>
                <a:latin typeface="Arial"/>
                <a:ea typeface="Arial"/>
                <a:cs typeface="Arial"/>
                <a:sym typeface="Arial"/>
              </a:rPr>
              <a:t>khác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nhau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cũng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tốt</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hơn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sau</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tiếp</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tục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huấn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luyện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với</a:t>
            </a:r>
            <a:r>
              <a:rPr lang="en-US" sz="1100" b="0" i="0" u="none" strike="noStrike" cap="none" dirty="0">
                <a:solidFill>
                  <a:srgbClr val="000000"/>
                </a:solidFill>
                <a:effectLst/>
                <a:latin typeface="Arial"/>
                <a:ea typeface="Arial"/>
                <a:cs typeface="Arial"/>
                <a:sym typeface="Arial"/>
              </a:rPr>
              <a:t> pretraining. </a:t>
            </a:r>
          </a:p>
          <a:p>
            <a:pPr marL="0" lvl="0" indent="0" algn="l" rtl="0">
              <a:spcBef>
                <a:spcPts val="0"/>
              </a:spcBef>
              <a:spcAft>
                <a:spcPts val="0"/>
              </a:spcAft>
              <a:buNone/>
            </a:pPr>
            <a:r>
              <a:rPr lang="vi-VN" dirty="0"/>
              <a:t>=&gt; Pretrain model chịu ảnh hưởng tốt với random seed.</a:t>
            </a:r>
            <a:endParaRPr dirty="0"/>
          </a:p>
        </p:txBody>
      </p:sp>
    </p:spTree>
    <p:extLst>
      <p:ext uri="{BB962C8B-B14F-4D97-AF65-F5344CB8AC3E}">
        <p14:creationId xmlns:p14="http://schemas.microsoft.com/office/powerpoint/2010/main" val="20689063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Trên: Ko có pretrain</a:t>
            </a:r>
          </a:p>
          <a:p>
            <a:pPr marL="0" lvl="0" indent="0" algn="l" rtl="0">
              <a:spcBef>
                <a:spcPts val="0"/>
              </a:spcBef>
              <a:spcAft>
                <a:spcPts val="0"/>
              </a:spcAft>
              <a:buNone/>
            </a:pPr>
            <a:r>
              <a:rPr lang="vi-VN" dirty="0"/>
              <a:t>Dưới: CÓ pretrain</a:t>
            </a:r>
          </a:p>
          <a:p>
            <a:pPr marL="0" lvl="0" indent="0" algn="l" rtl="0">
              <a:spcBef>
                <a:spcPts val="0"/>
              </a:spcBef>
              <a:spcAft>
                <a:spcPts val="0"/>
              </a:spcAft>
              <a:buNone/>
            </a:pPr>
            <a:r>
              <a:rPr lang="vi-VN" dirty="0"/>
              <a:t>Trái qua phải: 1 – 2-  3 hidden layer</a:t>
            </a:r>
          </a:p>
          <a:p>
            <a:pPr marL="0" lvl="0" indent="0" algn="l" rtl="0">
              <a:spcBef>
                <a:spcPts val="0"/>
              </a:spcBef>
              <a:spcAft>
                <a:spcPts val="0"/>
              </a:spcAft>
              <a:buNone/>
            </a:pPr>
            <a:r>
              <a:rPr lang="vi-VN" dirty="0"/>
              <a:t>Đánh giá xem các bộ tham số đã đạt tới cực tiểu cục bộ hay chưa. Với mỗi bộ tham số sau khi huấn luyện, tiến hành đánh giá lỗi với các hàng xóm của nó. Từ đố đánh giá lỗi.</a:t>
            </a:r>
          </a:p>
          <a:p>
            <a:pPr marL="0" lvl="0" indent="0" algn="l" rtl="0">
              <a:spcBef>
                <a:spcPts val="0"/>
              </a:spcBef>
              <a:spcAft>
                <a:spcPts val="0"/>
              </a:spcAft>
              <a:buNone/>
            </a:pPr>
            <a:r>
              <a:rPr lang="vi-VN" dirty="0"/>
              <a:t>Kết quả: Các mô hình về cơ bản đều đạt cực tiểu cụ bộ trong quá trình huấn luyện. Biên của các mô hình có pretrain là thấp hơn só với kocó ó</a:t>
            </a:r>
            <a:endParaRPr dirty="0"/>
          </a:p>
        </p:txBody>
      </p:sp>
    </p:spTree>
    <p:extLst>
      <p:ext uri="{BB962C8B-B14F-4D97-AF65-F5344CB8AC3E}">
        <p14:creationId xmlns:p14="http://schemas.microsoft.com/office/powerpoint/2010/main" val="21041279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Có thực sự unsupervised tạo ra điều kiện tiền đề tốt hơn suppervised.</a:t>
            </a:r>
          </a:p>
          <a:p>
            <a:pPr marL="0" lvl="0" indent="0" algn="l" rtl="0">
              <a:spcBef>
                <a:spcPts val="0"/>
              </a:spcBef>
              <a:spcAft>
                <a:spcPts val="0"/>
              </a:spcAft>
              <a:buNone/>
            </a:pPr>
            <a:r>
              <a:rPr lang="vi-VN" dirty="0"/>
              <a:t>Hay đơn thuần chỉ là tạo ra bộ tham số đầu tiên tốt hơn.</a:t>
            </a:r>
          </a:p>
          <a:p>
            <a:pPr marL="0" lvl="0" indent="0" algn="l" rtl="0">
              <a:spcBef>
                <a:spcPts val="0"/>
              </a:spcBef>
              <a:spcAft>
                <a:spcPts val="0"/>
              </a:spcAft>
              <a:buNone/>
            </a:pPr>
            <a:r>
              <a:rPr lang="vi-VN" dirty="0"/>
              <a:t>THực nghiệm tiến hanhf: thực nghiệm với mô hình có 1, 2 tầng. </a:t>
            </a:r>
          </a:p>
          <a:p>
            <a:pPr marL="0" lvl="0" indent="0" algn="l" rtl="0">
              <a:spcBef>
                <a:spcPts val="0"/>
              </a:spcBef>
              <a:spcAft>
                <a:spcPts val="0"/>
              </a:spcAft>
              <a:buNone/>
            </a:pPr>
            <a:r>
              <a:rPr lang="vi-VN" dirty="0"/>
              <a:t>	Phân phố đều cho các tham số</a:t>
            </a:r>
          </a:p>
          <a:p>
            <a:pPr marL="0" lvl="0" indent="0" algn="l" rtl="0">
              <a:spcBef>
                <a:spcPts val="0"/>
              </a:spcBef>
              <a:spcAft>
                <a:spcPts val="0"/>
              </a:spcAft>
              <a:buNone/>
            </a:pPr>
            <a:r>
              <a:rPr lang="vi-VN" dirty="0"/>
              <a:t>	Phân phố đều cho các tham số với các gía trị biên tạo ra trong quá trình huấn luyện unsupervised</a:t>
            </a:r>
          </a:p>
          <a:p>
            <a:pPr marL="0" lvl="0" indent="0" algn="l" rtl="0">
              <a:spcBef>
                <a:spcPts val="0"/>
              </a:spcBef>
              <a:spcAft>
                <a:spcPts val="0"/>
              </a:spcAft>
              <a:buNone/>
            </a:pPr>
            <a:r>
              <a:rPr lang="vi-VN" dirty="0"/>
              <a:t>	Unsupervised pretrain</a:t>
            </a:r>
          </a:p>
          <a:p>
            <a:pPr marL="0" lvl="0" indent="0" algn="l" rtl="0">
              <a:spcBef>
                <a:spcPts val="0"/>
              </a:spcBef>
              <a:spcAft>
                <a:spcPts val="0"/>
              </a:spcAft>
              <a:buNone/>
            </a:pPr>
            <a:r>
              <a:rPr lang="vi-VN" dirty="0"/>
              <a:t>Thực nghiệm trên MNIST – giá trị là mean và standard deviation trên lỗi tập test.</a:t>
            </a:r>
            <a:endParaRPr dirty="0"/>
          </a:p>
        </p:txBody>
      </p:sp>
    </p:spTree>
    <p:extLst>
      <p:ext uri="{BB962C8B-B14F-4D97-AF65-F5344CB8AC3E}">
        <p14:creationId xmlns:p14="http://schemas.microsoft.com/office/powerpoint/2010/main" val="2033473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812e6407c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812e6407c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Thử nghiệm trên bộ dữ liệu MNIST</a:t>
            </a:r>
          </a:p>
          <a:p>
            <a:pPr marL="0" lvl="0" indent="0" algn="l" rtl="0">
              <a:spcBef>
                <a:spcPts val="0"/>
              </a:spcBef>
              <a:spcAft>
                <a:spcPts val="0"/>
              </a:spcAft>
              <a:buNone/>
            </a:pPr>
            <a:r>
              <a:rPr lang="vi-VN" dirty="0"/>
              <a:t>Màu xanh: Ko có pretrain, màu đỏ: có pretrain</a:t>
            </a:r>
          </a:p>
          <a:p>
            <a:pPr marL="0" lvl="0" indent="0" algn="l" rtl="0">
              <a:spcBef>
                <a:spcPts val="0"/>
              </a:spcBef>
              <a:spcAft>
                <a:spcPts val="0"/>
              </a:spcAft>
              <a:buNone/>
            </a:pPr>
            <a:r>
              <a:rPr lang="vi-VN" dirty="0"/>
              <a:t>Unsupervised có giá trị lỗi thấp hơn.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881140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Train trên bộ MNIST</a:t>
            </a:r>
          </a:p>
          <a:p>
            <a:pPr marL="0" lvl="0" indent="0" algn="l" rtl="0">
              <a:spcBef>
                <a:spcPts val="0"/>
              </a:spcBef>
              <a:spcAft>
                <a:spcPts val="0"/>
              </a:spcAft>
              <a:buNone/>
            </a:pPr>
            <a:r>
              <a:rPr lang="vi-VN" dirty="0"/>
              <a:t>Tăng layer size: 25, 50, 100 200, 400, 800</a:t>
            </a:r>
          </a:p>
          <a:p>
            <a:pPr marL="0" lvl="0" indent="0" algn="l" rtl="0">
              <a:spcBef>
                <a:spcPts val="0"/>
              </a:spcBef>
              <a:spcAft>
                <a:spcPts val="0"/>
              </a:spcAft>
              <a:buNone/>
            </a:pPr>
            <a:r>
              <a:rPr lang="vi-VN" dirty="0"/>
              <a:t>Small size thì ko tốt bằng nhưng kích thước càng lớn, thì càng tốt.</a:t>
            </a:r>
            <a:endParaRPr dirty="0"/>
          </a:p>
        </p:txBody>
      </p:sp>
    </p:spTree>
    <p:extLst>
      <p:ext uri="{BB962C8B-B14F-4D97-AF65-F5344CB8AC3E}">
        <p14:creationId xmlns:p14="http://schemas.microsoft.com/office/powerpoint/2010/main" val="6772692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without early stopping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The training error is still higher for pre-trained networks even though the generalization error is lower </a:t>
            </a: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6314067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934134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243647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639360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739696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731996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523705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250581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812e6407c5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812e6407c5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812e6407c5_7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812e6407c5_7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812e6407c5_7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812e6407c5_7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812e6407c5_7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812e6407c5_7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812e6407c5_7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812e6407c5_7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812e6407c5_7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812e6407c5_7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12e6407c5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12e6407c5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40606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1600"/>
              </a:spcBef>
              <a:spcAft>
                <a:spcPts val="0"/>
              </a:spcAft>
              <a:buClr>
                <a:schemeClr val="lt1"/>
              </a:buClr>
              <a:buSzPts val="1100"/>
              <a:buChar char="○"/>
              <a:defRPr>
                <a:solidFill>
                  <a:schemeClr val="lt1"/>
                </a:solidFill>
              </a:defRPr>
            </a:lvl2pPr>
            <a:lvl3pPr marL="1371600" lvl="2" indent="-298450" algn="ctr">
              <a:spcBef>
                <a:spcPts val="1600"/>
              </a:spcBef>
              <a:spcAft>
                <a:spcPts val="0"/>
              </a:spcAft>
              <a:buClr>
                <a:schemeClr val="lt1"/>
              </a:buClr>
              <a:buSzPts val="1100"/>
              <a:buChar char="■"/>
              <a:defRPr>
                <a:solidFill>
                  <a:schemeClr val="lt1"/>
                </a:solidFill>
              </a:defRPr>
            </a:lvl3pPr>
            <a:lvl4pPr marL="1828800" lvl="3" indent="-298450" algn="ctr">
              <a:spcBef>
                <a:spcPts val="1600"/>
              </a:spcBef>
              <a:spcAft>
                <a:spcPts val="0"/>
              </a:spcAft>
              <a:buClr>
                <a:schemeClr val="lt1"/>
              </a:buClr>
              <a:buSzPts val="1100"/>
              <a:buChar char="●"/>
              <a:defRPr>
                <a:solidFill>
                  <a:schemeClr val="lt1"/>
                </a:solidFill>
              </a:defRPr>
            </a:lvl4pPr>
            <a:lvl5pPr marL="2286000" lvl="4" indent="-298450" algn="ctr">
              <a:spcBef>
                <a:spcPts val="1600"/>
              </a:spcBef>
              <a:spcAft>
                <a:spcPts val="0"/>
              </a:spcAft>
              <a:buClr>
                <a:schemeClr val="lt1"/>
              </a:buClr>
              <a:buSzPts val="1100"/>
              <a:buChar char="○"/>
              <a:defRPr>
                <a:solidFill>
                  <a:schemeClr val="lt1"/>
                </a:solidFill>
              </a:defRPr>
            </a:lvl5pPr>
            <a:lvl6pPr marL="2743200" lvl="5" indent="-298450" algn="ctr">
              <a:spcBef>
                <a:spcPts val="1600"/>
              </a:spcBef>
              <a:spcAft>
                <a:spcPts val="0"/>
              </a:spcAft>
              <a:buClr>
                <a:schemeClr val="lt1"/>
              </a:buClr>
              <a:buSzPts val="1100"/>
              <a:buChar char="■"/>
              <a:defRPr>
                <a:solidFill>
                  <a:schemeClr val="lt1"/>
                </a:solidFill>
              </a:defRPr>
            </a:lvl6pPr>
            <a:lvl7pPr marL="3200400" lvl="6" indent="-298450" algn="ctr">
              <a:spcBef>
                <a:spcPts val="1600"/>
              </a:spcBef>
              <a:spcAft>
                <a:spcPts val="0"/>
              </a:spcAft>
              <a:buClr>
                <a:schemeClr val="lt1"/>
              </a:buClr>
              <a:buSzPts val="1100"/>
              <a:buChar char="●"/>
              <a:defRPr>
                <a:solidFill>
                  <a:schemeClr val="lt1"/>
                </a:solidFill>
              </a:defRPr>
            </a:lvl7pPr>
            <a:lvl8pPr marL="3657600" lvl="7" indent="-298450" algn="ctr">
              <a:spcBef>
                <a:spcPts val="1600"/>
              </a:spcBef>
              <a:spcAft>
                <a:spcPts val="0"/>
              </a:spcAft>
              <a:buClr>
                <a:schemeClr val="lt1"/>
              </a:buClr>
              <a:buSzPts val="1100"/>
              <a:buChar char="○"/>
              <a:defRPr>
                <a:solidFill>
                  <a:schemeClr val="lt1"/>
                </a:solidFill>
              </a:defRPr>
            </a:lvl8pPr>
            <a:lvl9pPr marL="4114800" lvl="8" indent="-298450" algn="ctr">
              <a:spcBef>
                <a:spcPts val="1600"/>
              </a:spcBef>
              <a:spcAft>
                <a:spcPts val="160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311700" y="1490300"/>
            <a:ext cx="8520600" cy="130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dirty="0"/>
              <a:t>		 	 	 		</a:t>
            </a:r>
            <a:endParaRPr sz="1100" dirty="0"/>
          </a:p>
          <a:p>
            <a:pPr marL="0" lvl="0" indent="0" algn="l" rtl="0">
              <a:spcBef>
                <a:spcPts val="0"/>
              </a:spcBef>
              <a:spcAft>
                <a:spcPts val="0"/>
              </a:spcAft>
              <a:buNone/>
            </a:pPr>
            <a:r>
              <a:rPr lang="en" sz="1100" dirty="0"/>
              <a:t>			</a:t>
            </a:r>
            <a:endParaRPr sz="1100" dirty="0"/>
          </a:p>
          <a:p>
            <a:pPr marL="0" lvl="0" indent="0" algn="l" rtl="0">
              <a:spcBef>
                <a:spcPts val="0"/>
              </a:spcBef>
              <a:spcAft>
                <a:spcPts val="0"/>
              </a:spcAft>
              <a:buNone/>
            </a:pPr>
            <a:r>
              <a:rPr lang="en" sz="2400" dirty="0"/>
              <a:t>				</a:t>
            </a:r>
            <a:endParaRPr sz="2400" dirty="0"/>
          </a:p>
          <a:p>
            <a:pPr marL="0" lvl="0" indent="0" algn="l" rtl="0">
              <a:spcBef>
                <a:spcPts val="0"/>
              </a:spcBef>
              <a:spcAft>
                <a:spcPts val="0"/>
              </a:spcAft>
              <a:buNone/>
            </a:pPr>
            <a:r>
              <a:rPr lang="en" sz="2400" dirty="0"/>
              <a:t>					</a:t>
            </a:r>
            <a:endParaRPr sz="2400" dirty="0"/>
          </a:p>
          <a:p>
            <a:pPr marL="0" lvl="0" indent="0" algn="l" rtl="0">
              <a:lnSpc>
                <a:spcPct val="115000"/>
              </a:lnSpc>
              <a:spcBef>
                <a:spcPts val="1200"/>
              </a:spcBef>
              <a:spcAft>
                <a:spcPts val="0"/>
              </a:spcAft>
              <a:buNone/>
            </a:pPr>
            <a:r>
              <a:rPr lang="en" sz="2400" b="1" dirty="0">
                <a:latin typeface="+mj-lt"/>
              </a:rPr>
              <a:t>Why Does Unsupervised Pre-training </a:t>
            </a:r>
            <a:endParaRPr sz="2400" b="1" dirty="0">
              <a:latin typeface="+mj-lt"/>
            </a:endParaRPr>
          </a:p>
          <a:p>
            <a:pPr marL="0" lvl="0" indent="0" algn="l" rtl="0">
              <a:lnSpc>
                <a:spcPct val="115000"/>
              </a:lnSpc>
              <a:spcBef>
                <a:spcPts val="1200"/>
              </a:spcBef>
              <a:spcAft>
                <a:spcPts val="1200"/>
              </a:spcAft>
              <a:buNone/>
            </a:pPr>
            <a:r>
              <a:rPr lang="en" sz="2400" b="1" dirty="0">
                <a:latin typeface="+mj-lt"/>
              </a:rPr>
              <a:t>Help Deep Learning?</a:t>
            </a:r>
            <a:r>
              <a:rPr lang="en" sz="2400" dirty="0">
                <a:latin typeface="+mj-lt"/>
              </a:rPr>
              <a:t>	</a:t>
            </a:r>
            <a:endParaRPr sz="2400" dirty="0">
              <a:latin typeface="+mj-lt"/>
            </a:endParaRPr>
          </a:p>
        </p:txBody>
      </p:sp>
      <p:sp>
        <p:nvSpPr>
          <p:cNvPr id="278" name="Google Shape;278;p13"/>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mj-lt"/>
              </a:rPr>
              <a:t>Deep belief networks</a:t>
            </a:r>
            <a:endParaRPr dirty="0">
              <a:latin typeface="+mj-lt"/>
            </a:endParaRPr>
          </a:p>
        </p:txBody>
      </p:sp>
      <p:sp>
        <p:nvSpPr>
          <p:cNvPr id="326" name="Google Shape;326;p21"/>
          <p:cNvSpPr txBox="1"/>
          <p:nvPr/>
        </p:nvSpPr>
        <p:spPr>
          <a:xfrm>
            <a:off x="815325" y="1020932"/>
            <a:ext cx="8004900" cy="3422238"/>
          </a:xfrm>
          <a:prstGeom prst="rect">
            <a:avLst/>
          </a:prstGeom>
          <a:noFill/>
          <a:ln>
            <a:noFill/>
          </a:ln>
        </p:spPr>
        <p:txBody>
          <a:bodyPr spcFirstLastPara="1" wrap="square" lIns="91425" tIns="91425" rIns="91425" bIns="91425" anchor="t" anchorCtr="0">
            <a:noAutofit/>
          </a:bodyPr>
          <a:lstStyle/>
          <a:p>
            <a:pPr marL="457200" indent="-330200">
              <a:lnSpc>
                <a:spcPct val="200000"/>
              </a:lnSpc>
              <a:buClr>
                <a:srgbClr val="FFFFFF"/>
              </a:buClr>
              <a:buSzPts val="1600"/>
              <a:buFont typeface="Maven Pro"/>
              <a:buChar char="●"/>
            </a:pPr>
            <a:r>
              <a:rPr lang="en-US" dirty="0">
                <a:solidFill>
                  <a:schemeClr val="bg1"/>
                </a:solidFill>
                <a:latin typeface="+mn-lt"/>
              </a:rPr>
              <a:t>Restricted Boltzmann Machines</a:t>
            </a:r>
          </a:p>
          <a:p>
            <a:pPr marL="457200" lvl="0" indent="-330200" algn="l" rtl="0">
              <a:lnSpc>
                <a:spcPct val="200000"/>
              </a:lnSpc>
              <a:spcBef>
                <a:spcPts val="0"/>
              </a:spcBef>
              <a:spcAft>
                <a:spcPts val="0"/>
              </a:spcAft>
              <a:buClr>
                <a:srgbClr val="FFFFFF"/>
              </a:buClr>
              <a:buSzPts val="1600"/>
              <a:buFont typeface="Maven Pro"/>
              <a:buChar char="●"/>
            </a:pPr>
            <a:endParaRPr lang="vi-VN" sz="1600" dirty="0">
              <a:solidFill>
                <a:srgbClr val="FFFFFF"/>
              </a:solidFill>
              <a:latin typeface="Maven Pro"/>
              <a:ea typeface="Maven Pro"/>
              <a:cs typeface="Maven Pro"/>
              <a:sym typeface="Maven Pro"/>
            </a:endParaRPr>
          </a:p>
        </p:txBody>
      </p:sp>
      <p:pic>
        <p:nvPicPr>
          <p:cNvPr id="2" name="Picture 1">
            <a:extLst>
              <a:ext uri="{FF2B5EF4-FFF2-40B4-BE49-F238E27FC236}">
                <a16:creationId xmlns:a16="http://schemas.microsoft.com/office/drawing/2014/main" id="{C67F9663-701E-824D-80A3-195995DB98B2}"/>
              </a:ext>
            </a:extLst>
          </p:cNvPr>
          <p:cNvPicPr>
            <a:picLocks noChangeAspect="1"/>
          </p:cNvPicPr>
          <p:nvPr/>
        </p:nvPicPr>
        <p:blipFill>
          <a:blip r:embed="rId3"/>
          <a:stretch>
            <a:fillRect/>
          </a:stretch>
        </p:blipFill>
        <p:spPr>
          <a:xfrm>
            <a:off x="1953086" y="1598536"/>
            <a:ext cx="6069305" cy="3216491"/>
          </a:xfrm>
          <a:prstGeom prst="rect">
            <a:avLst/>
          </a:prstGeom>
        </p:spPr>
      </p:pic>
    </p:spTree>
    <p:extLst>
      <p:ext uri="{BB962C8B-B14F-4D97-AF65-F5344CB8AC3E}">
        <p14:creationId xmlns:p14="http://schemas.microsoft.com/office/powerpoint/2010/main" val="3710505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mj-lt"/>
              </a:rPr>
              <a:t>Stacked denoising auto-encoders</a:t>
            </a:r>
            <a:endParaRPr dirty="0">
              <a:latin typeface="+mj-lt"/>
            </a:endParaRPr>
          </a:p>
        </p:txBody>
      </p:sp>
      <p:sp>
        <p:nvSpPr>
          <p:cNvPr id="326" name="Google Shape;326;p21"/>
          <p:cNvSpPr txBox="1"/>
          <p:nvPr/>
        </p:nvSpPr>
        <p:spPr>
          <a:xfrm>
            <a:off x="815325" y="1020932"/>
            <a:ext cx="8004900" cy="3422238"/>
          </a:xfrm>
          <a:prstGeom prst="rect">
            <a:avLst/>
          </a:prstGeom>
          <a:noFill/>
          <a:ln>
            <a:noFill/>
          </a:ln>
        </p:spPr>
        <p:txBody>
          <a:bodyPr spcFirstLastPara="1" wrap="square" lIns="91425" tIns="91425" rIns="91425" bIns="91425" anchor="t" anchorCtr="0">
            <a:noAutofit/>
          </a:bodyPr>
          <a:lstStyle/>
          <a:p>
            <a:pPr marL="127000" lvl="0" algn="l" rtl="0">
              <a:lnSpc>
                <a:spcPct val="200000"/>
              </a:lnSpc>
              <a:spcBef>
                <a:spcPts val="0"/>
              </a:spcBef>
              <a:spcAft>
                <a:spcPts val="0"/>
              </a:spcAft>
              <a:buClr>
                <a:srgbClr val="FFFFFF"/>
              </a:buClr>
              <a:buSzPts val="1600"/>
            </a:pPr>
            <a:endParaRPr lang="vi-VN" sz="1600" dirty="0">
              <a:solidFill>
                <a:srgbClr val="FFFFFF"/>
              </a:solidFill>
              <a:latin typeface="Maven Pro"/>
              <a:ea typeface="Maven Pro"/>
              <a:cs typeface="Maven Pro"/>
              <a:sym typeface="Maven Pro"/>
            </a:endParaRPr>
          </a:p>
        </p:txBody>
      </p:sp>
      <p:pic>
        <p:nvPicPr>
          <p:cNvPr id="4" name="Picture 3">
            <a:extLst>
              <a:ext uri="{FF2B5EF4-FFF2-40B4-BE49-F238E27FC236}">
                <a16:creationId xmlns:a16="http://schemas.microsoft.com/office/drawing/2014/main" id="{970C3B8B-0091-2F40-99B2-850AE0276412}"/>
              </a:ext>
            </a:extLst>
          </p:cNvPr>
          <p:cNvPicPr>
            <a:picLocks noChangeAspect="1"/>
          </p:cNvPicPr>
          <p:nvPr/>
        </p:nvPicPr>
        <p:blipFill>
          <a:blip r:embed="rId3"/>
          <a:stretch>
            <a:fillRect/>
          </a:stretch>
        </p:blipFill>
        <p:spPr>
          <a:xfrm>
            <a:off x="2254928" y="1260024"/>
            <a:ext cx="5015822" cy="3727151"/>
          </a:xfrm>
          <a:prstGeom prst="rect">
            <a:avLst/>
          </a:prstGeom>
        </p:spPr>
      </p:pic>
    </p:spTree>
    <p:extLst>
      <p:ext uri="{BB962C8B-B14F-4D97-AF65-F5344CB8AC3E}">
        <p14:creationId xmlns:p14="http://schemas.microsoft.com/office/powerpoint/2010/main" val="1289147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Thực</a:t>
            </a:r>
            <a:r>
              <a:rPr lang="en" dirty="0">
                <a:latin typeface="+mj-lt"/>
              </a:rPr>
              <a:t> </a:t>
            </a:r>
            <a:r>
              <a:rPr lang="en" dirty="0" err="1">
                <a:latin typeface="+mj-lt"/>
              </a:rPr>
              <a:t>nghiệm</a:t>
            </a:r>
            <a:r>
              <a:rPr lang="en" dirty="0">
                <a:latin typeface="+mj-lt"/>
              </a:rPr>
              <a:t> </a:t>
            </a:r>
            <a:r>
              <a:rPr lang="en" dirty="0" err="1">
                <a:latin typeface="+mj-lt"/>
              </a:rPr>
              <a:t>của</a:t>
            </a:r>
            <a:r>
              <a:rPr lang="en" dirty="0">
                <a:latin typeface="+mj-lt"/>
              </a:rPr>
              <a:t> </a:t>
            </a:r>
            <a:r>
              <a:rPr lang="en" dirty="0" err="1">
                <a:latin typeface="+mj-lt"/>
              </a:rPr>
              <a:t>nghiên</a:t>
            </a:r>
            <a:r>
              <a:rPr lang="en" dirty="0">
                <a:latin typeface="+mj-lt"/>
              </a:rPr>
              <a:t> </a:t>
            </a:r>
            <a:r>
              <a:rPr lang="en" dirty="0" err="1">
                <a:latin typeface="+mj-lt"/>
              </a:rPr>
              <a:t>cứu</a:t>
            </a:r>
            <a:endParaRPr dirty="0">
              <a:latin typeface="+mj-lt"/>
            </a:endParaRPr>
          </a:p>
        </p:txBody>
      </p:sp>
      <p:sp>
        <p:nvSpPr>
          <p:cNvPr id="326" name="Google Shape;326;p21"/>
          <p:cNvSpPr txBox="1"/>
          <p:nvPr/>
        </p:nvSpPr>
        <p:spPr>
          <a:xfrm>
            <a:off x="815325" y="1347170"/>
            <a:ext cx="8004900" cy="3096000"/>
          </a:xfrm>
          <a:prstGeom prst="rect">
            <a:avLst/>
          </a:prstGeom>
          <a:noFill/>
          <a:ln>
            <a:noFill/>
          </a:ln>
        </p:spPr>
        <p:txBody>
          <a:bodyPr spcFirstLastPara="1" wrap="square" lIns="91425" tIns="91425" rIns="91425" bIns="91425" anchor="t" anchorCtr="0">
            <a:noAutofit/>
          </a:bodyPr>
          <a:lstStyle/>
          <a:p>
            <a:pPr marL="457200" lvl="0"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Dữ liệu thực nghiệm</a:t>
            </a:r>
            <a:endParaRPr sz="1600" dirty="0">
              <a:solidFill>
                <a:srgbClr val="FFFFFF"/>
              </a:solidFill>
              <a:latin typeface="+mn-lt"/>
              <a:ea typeface="Maven Pro"/>
              <a:cs typeface="Maven Pro"/>
              <a:sym typeface="Maven Pro"/>
            </a:endParaRPr>
          </a:p>
          <a:p>
            <a:pPr marL="914400" lvl="1"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MNIST</a:t>
            </a:r>
          </a:p>
          <a:p>
            <a:pPr marL="914400" lvl="1"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InfiniteMNIST</a:t>
            </a:r>
          </a:p>
          <a:p>
            <a:pPr marL="914400" lvl="1"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Shapeset</a:t>
            </a:r>
          </a:p>
        </p:txBody>
      </p:sp>
    </p:spTree>
    <p:extLst>
      <p:ext uri="{BB962C8B-B14F-4D97-AF65-F5344CB8AC3E}">
        <p14:creationId xmlns:p14="http://schemas.microsoft.com/office/powerpoint/2010/main" val="12329664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Thực</a:t>
            </a:r>
            <a:r>
              <a:rPr lang="en" dirty="0">
                <a:latin typeface="+mj-lt"/>
              </a:rPr>
              <a:t> </a:t>
            </a:r>
            <a:r>
              <a:rPr lang="en" dirty="0" err="1">
                <a:latin typeface="+mj-lt"/>
              </a:rPr>
              <a:t>nghiệm</a:t>
            </a:r>
            <a:r>
              <a:rPr lang="en" dirty="0">
                <a:latin typeface="+mj-lt"/>
              </a:rPr>
              <a:t> – </a:t>
            </a:r>
            <a:r>
              <a:rPr lang="en" dirty="0" err="1">
                <a:latin typeface="+mj-lt"/>
              </a:rPr>
              <a:t>Hiệu</a:t>
            </a:r>
            <a:r>
              <a:rPr lang="en" dirty="0">
                <a:latin typeface="+mj-lt"/>
              </a:rPr>
              <a:t> </a:t>
            </a:r>
            <a:r>
              <a:rPr lang="en" dirty="0" err="1">
                <a:latin typeface="+mj-lt"/>
              </a:rPr>
              <a:t>quả</a:t>
            </a:r>
            <a:r>
              <a:rPr lang="en" dirty="0">
                <a:latin typeface="+mj-lt"/>
              </a:rPr>
              <a:t> </a:t>
            </a:r>
            <a:r>
              <a:rPr lang="en" dirty="0" err="1">
                <a:latin typeface="+mj-lt"/>
              </a:rPr>
              <a:t>của</a:t>
            </a:r>
            <a:r>
              <a:rPr lang="en" dirty="0">
                <a:latin typeface="+mj-lt"/>
              </a:rPr>
              <a:t> unsupervised pre-training</a:t>
            </a:r>
            <a:endParaRPr dirty="0">
              <a:latin typeface="+mj-lt"/>
            </a:endParaRPr>
          </a:p>
        </p:txBody>
      </p:sp>
      <p:pic>
        <p:nvPicPr>
          <p:cNvPr id="3" name="Picture 2">
            <a:extLst>
              <a:ext uri="{FF2B5EF4-FFF2-40B4-BE49-F238E27FC236}">
                <a16:creationId xmlns:a16="http://schemas.microsoft.com/office/drawing/2014/main" id="{95AD2996-61D2-484D-817F-46D6319DBC96}"/>
              </a:ext>
            </a:extLst>
          </p:cNvPr>
          <p:cNvPicPr>
            <a:picLocks noChangeAspect="1"/>
          </p:cNvPicPr>
          <p:nvPr/>
        </p:nvPicPr>
        <p:blipFill>
          <a:blip r:embed="rId3"/>
          <a:stretch>
            <a:fillRect/>
          </a:stretch>
        </p:blipFill>
        <p:spPr>
          <a:xfrm>
            <a:off x="714440" y="1564825"/>
            <a:ext cx="7739270" cy="3197411"/>
          </a:xfrm>
          <a:prstGeom prst="rect">
            <a:avLst/>
          </a:prstGeom>
        </p:spPr>
      </p:pic>
    </p:spTree>
    <p:extLst>
      <p:ext uri="{BB962C8B-B14F-4D97-AF65-F5344CB8AC3E}">
        <p14:creationId xmlns:p14="http://schemas.microsoft.com/office/powerpoint/2010/main" val="2646098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Thực</a:t>
            </a:r>
            <a:r>
              <a:rPr lang="en" dirty="0">
                <a:latin typeface="+mj-lt"/>
              </a:rPr>
              <a:t> </a:t>
            </a:r>
            <a:r>
              <a:rPr lang="en" dirty="0" err="1">
                <a:latin typeface="+mj-lt"/>
              </a:rPr>
              <a:t>nghiệm</a:t>
            </a:r>
            <a:r>
              <a:rPr lang="en" dirty="0">
                <a:latin typeface="+mj-lt"/>
              </a:rPr>
              <a:t> – </a:t>
            </a:r>
            <a:r>
              <a:rPr lang="en" dirty="0" err="1">
                <a:latin typeface="+mj-lt"/>
              </a:rPr>
              <a:t>Hiệu</a:t>
            </a:r>
            <a:r>
              <a:rPr lang="en" dirty="0">
                <a:latin typeface="+mj-lt"/>
              </a:rPr>
              <a:t> </a:t>
            </a:r>
            <a:r>
              <a:rPr lang="en" dirty="0" err="1">
                <a:latin typeface="+mj-lt"/>
              </a:rPr>
              <a:t>quả</a:t>
            </a:r>
            <a:r>
              <a:rPr lang="en" dirty="0">
                <a:latin typeface="+mj-lt"/>
              </a:rPr>
              <a:t> </a:t>
            </a:r>
            <a:r>
              <a:rPr lang="en" dirty="0" err="1">
                <a:latin typeface="+mj-lt"/>
              </a:rPr>
              <a:t>của</a:t>
            </a:r>
            <a:r>
              <a:rPr lang="en" dirty="0">
                <a:latin typeface="+mj-lt"/>
              </a:rPr>
              <a:t> unsupervised pre-training</a:t>
            </a:r>
            <a:endParaRPr dirty="0">
              <a:latin typeface="+mj-lt"/>
            </a:endParaRPr>
          </a:p>
        </p:txBody>
      </p:sp>
      <p:pic>
        <p:nvPicPr>
          <p:cNvPr id="4" name="Picture 3">
            <a:extLst>
              <a:ext uri="{FF2B5EF4-FFF2-40B4-BE49-F238E27FC236}">
                <a16:creationId xmlns:a16="http://schemas.microsoft.com/office/drawing/2014/main" id="{B0718EC2-B58A-224D-88E8-A05FBF504F01}"/>
              </a:ext>
            </a:extLst>
          </p:cNvPr>
          <p:cNvPicPr>
            <a:picLocks noChangeAspect="1"/>
          </p:cNvPicPr>
          <p:nvPr/>
        </p:nvPicPr>
        <p:blipFill>
          <a:blip r:embed="rId3"/>
          <a:stretch>
            <a:fillRect/>
          </a:stretch>
        </p:blipFill>
        <p:spPr>
          <a:xfrm>
            <a:off x="347925" y="1470991"/>
            <a:ext cx="8472301" cy="3304149"/>
          </a:xfrm>
          <a:prstGeom prst="rect">
            <a:avLst/>
          </a:prstGeom>
        </p:spPr>
      </p:pic>
    </p:spTree>
    <p:extLst>
      <p:ext uri="{BB962C8B-B14F-4D97-AF65-F5344CB8AC3E}">
        <p14:creationId xmlns:p14="http://schemas.microsoft.com/office/powerpoint/2010/main" val="13676398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Thực</a:t>
            </a:r>
            <a:r>
              <a:rPr lang="en" dirty="0">
                <a:latin typeface="+mj-lt"/>
              </a:rPr>
              <a:t> </a:t>
            </a:r>
            <a:r>
              <a:rPr lang="en" dirty="0" err="1">
                <a:latin typeface="+mj-lt"/>
              </a:rPr>
              <a:t>nghiệm</a:t>
            </a:r>
            <a:r>
              <a:rPr lang="en" dirty="0">
                <a:latin typeface="+mj-lt"/>
              </a:rPr>
              <a:t> – </a:t>
            </a:r>
            <a:r>
              <a:rPr lang="en" dirty="0" err="1">
                <a:latin typeface="+mj-lt"/>
              </a:rPr>
              <a:t>Hiệu</a:t>
            </a:r>
            <a:r>
              <a:rPr lang="en" dirty="0">
                <a:latin typeface="+mj-lt"/>
              </a:rPr>
              <a:t> </a:t>
            </a:r>
            <a:r>
              <a:rPr lang="en" dirty="0" err="1">
                <a:latin typeface="+mj-lt"/>
              </a:rPr>
              <a:t>quả</a:t>
            </a:r>
            <a:r>
              <a:rPr lang="en" dirty="0">
                <a:latin typeface="+mj-lt"/>
              </a:rPr>
              <a:t> </a:t>
            </a:r>
            <a:r>
              <a:rPr lang="en" dirty="0" err="1">
                <a:latin typeface="+mj-lt"/>
              </a:rPr>
              <a:t>của</a:t>
            </a:r>
            <a:r>
              <a:rPr lang="en" dirty="0">
                <a:latin typeface="+mj-lt"/>
              </a:rPr>
              <a:t> unsupervised pre-training</a:t>
            </a:r>
            <a:endParaRPr dirty="0">
              <a:latin typeface="+mj-lt"/>
            </a:endParaRPr>
          </a:p>
        </p:txBody>
      </p:sp>
      <p:pic>
        <p:nvPicPr>
          <p:cNvPr id="3" name="Picture 2">
            <a:extLst>
              <a:ext uri="{FF2B5EF4-FFF2-40B4-BE49-F238E27FC236}">
                <a16:creationId xmlns:a16="http://schemas.microsoft.com/office/drawing/2014/main" id="{D2E3E88F-4F6F-764E-9C7A-E98032D21489}"/>
              </a:ext>
            </a:extLst>
          </p:cNvPr>
          <p:cNvPicPr>
            <a:picLocks noChangeAspect="1"/>
          </p:cNvPicPr>
          <p:nvPr/>
        </p:nvPicPr>
        <p:blipFill>
          <a:blip r:embed="rId3"/>
          <a:stretch>
            <a:fillRect/>
          </a:stretch>
        </p:blipFill>
        <p:spPr>
          <a:xfrm>
            <a:off x="636355" y="1260024"/>
            <a:ext cx="7871289" cy="3883475"/>
          </a:xfrm>
          <a:prstGeom prst="rect">
            <a:avLst/>
          </a:prstGeom>
        </p:spPr>
      </p:pic>
    </p:spTree>
    <p:extLst>
      <p:ext uri="{BB962C8B-B14F-4D97-AF65-F5344CB8AC3E}">
        <p14:creationId xmlns:p14="http://schemas.microsoft.com/office/powerpoint/2010/main" val="10885782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Thực</a:t>
            </a:r>
            <a:r>
              <a:rPr lang="en" dirty="0">
                <a:latin typeface="+mj-lt"/>
              </a:rPr>
              <a:t> </a:t>
            </a:r>
            <a:r>
              <a:rPr lang="en" dirty="0" err="1">
                <a:latin typeface="+mj-lt"/>
              </a:rPr>
              <a:t>nghiệm</a:t>
            </a:r>
            <a:r>
              <a:rPr lang="en" dirty="0">
                <a:latin typeface="+mj-lt"/>
              </a:rPr>
              <a:t> – </a:t>
            </a:r>
            <a:r>
              <a:rPr lang="en" dirty="0" err="1">
                <a:latin typeface="+mj-lt"/>
              </a:rPr>
              <a:t>Hiệu</a:t>
            </a:r>
            <a:r>
              <a:rPr lang="en" dirty="0">
                <a:latin typeface="+mj-lt"/>
              </a:rPr>
              <a:t> </a:t>
            </a:r>
            <a:r>
              <a:rPr lang="en" dirty="0" err="1">
                <a:latin typeface="+mj-lt"/>
              </a:rPr>
              <a:t>quả</a:t>
            </a:r>
            <a:r>
              <a:rPr lang="en" dirty="0">
                <a:latin typeface="+mj-lt"/>
              </a:rPr>
              <a:t> </a:t>
            </a:r>
            <a:r>
              <a:rPr lang="en" dirty="0" err="1">
                <a:latin typeface="+mj-lt"/>
              </a:rPr>
              <a:t>của</a:t>
            </a:r>
            <a:r>
              <a:rPr lang="en" dirty="0">
                <a:latin typeface="+mj-lt"/>
              </a:rPr>
              <a:t> unsupervised pre-training</a:t>
            </a:r>
            <a:endParaRPr dirty="0">
              <a:latin typeface="+mj-lt"/>
            </a:endParaRPr>
          </a:p>
        </p:txBody>
      </p:sp>
      <p:pic>
        <p:nvPicPr>
          <p:cNvPr id="4" name="Picture 3">
            <a:extLst>
              <a:ext uri="{FF2B5EF4-FFF2-40B4-BE49-F238E27FC236}">
                <a16:creationId xmlns:a16="http://schemas.microsoft.com/office/drawing/2014/main" id="{77F42C11-CE0C-2A4D-99F5-B364B154BC36}"/>
              </a:ext>
            </a:extLst>
          </p:cNvPr>
          <p:cNvPicPr>
            <a:picLocks noChangeAspect="1"/>
          </p:cNvPicPr>
          <p:nvPr/>
        </p:nvPicPr>
        <p:blipFill>
          <a:blip r:embed="rId3"/>
          <a:stretch>
            <a:fillRect/>
          </a:stretch>
        </p:blipFill>
        <p:spPr>
          <a:xfrm>
            <a:off x="253375" y="1551333"/>
            <a:ext cx="8661400" cy="3048000"/>
          </a:xfrm>
          <a:prstGeom prst="rect">
            <a:avLst/>
          </a:prstGeom>
        </p:spPr>
      </p:pic>
    </p:spTree>
    <p:extLst>
      <p:ext uri="{BB962C8B-B14F-4D97-AF65-F5344CB8AC3E}">
        <p14:creationId xmlns:p14="http://schemas.microsoft.com/office/powerpoint/2010/main" val="2493750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Thực</a:t>
            </a:r>
            <a:r>
              <a:rPr lang="en" dirty="0">
                <a:latin typeface="+mj-lt"/>
              </a:rPr>
              <a:t> </a:t>
            </a:r>
            <a:r>
              <a:rPr lang="en" dirty="0" err="1">
                <a:latin typeface="+mj-lt"/>
              </a:rPr>
              <a:t>nghiệm</a:t>
            </a:r>
            <a:r>
              <a:rPr lang="en" dirty="0">
                <a:latin typeface="+mj-lt"/>
              </a:rPr>
              <a:t> – </a:t>
            </a:r>
            <a:r>
              <a:rPr lang="en" dirty="0" err="1">
                <a:latin typeface="+mj-lt"/>
              </a:rPr>
              <a:t>Hiệu</a:t>
            </a:r>
            <a:r>
              <a:rPr lang="en" dirty="0">
                <a:latin typeface="+mj-lt"/>
              </a:rPr>
              <a:t> </a:t>
            </a:r>
            <a:r>
              <a:rPr lang="en" dirty="0" err="1">
                <a:latin typeface="+mj-lt"/>
              </a:rPr>
              <a:t>quả</a:t>
            </a:r>
            <a:r>
              <a:rPr lang="en" dirty="0">
                <a:latin typeface="+mj-lt"/>
              </a:rPr>
              <a:t> </a:t>
            </a:r>
            <a:r>
              <a:rPr lang="en" dirty="0" err="1">
                <a:latin typeface="+mj-lt"/>
              </a:rPr>
              <a:t>của</a:t>
            </a:r>
            <a:r>
              <a:rPr lang="en" dirty="0">
                <a:latin typeface="+mj-lt"/>
              </a:rPr>
              <a:t> unsupervised pre-training</a:t>
            </a:r>
            <a:endParaRPr dirty="0">
              <a:latin typeface="+mj-lt"/>
            </a:endParaRPr>
          </a:p>
        </p:txBody>
      </p:sp>
      <p:pic>
        <p:nvPicPr>
          <p:cNvPr id="8" name="Picture 7">
            <a:extLst>
              <a:ext uri="{FF2B5EF4-FFF2-40B4-BE49-F238E27FC236}">
                <a16:creationId xmlns:a16="http://schemas.microsoft.com/office/drawing/2014/main" id="{056FF3E7-5CEB-424D-8CD6-8B6AC2049822}"/>
              </a:ext>
            </a:extLst>
          </p:cNvPr>
          <p:cNvPicPr>
            <a:picLocks noChangeAspect="1"/>
          </p:cNvPicPr>
          <p:nvPr/>
        </p:nvPicPr>
        <p:blipFill>
          <a:blip r:embed="rId3"/>
          <a:stretch>
            <a:fillRect/>
          </a:stretch>
        </p:blipFill>
        <p:spPr>
          <a:xfrm>
            <a:off x="4704522" y="1354424"/>
            <a:ext cx="4439478" cy="3632752"/>
          </a:xfrm>
          <a:prstGeom prst="rect">
            <a:avLst/>
          </a:prstGeom>
        </p:spPr>
      </p:pic>
      <p:pic>
        <p:nvPicPr>
          <p:cNvPr id="10" name="Picture 9">
            <a:extLst>
              <a:ext uri="{FF2B5EF4-FFF2-40B4-BE49-F238E27FC236}">
                <a16:creationId xmlns:a16="http://schemas.microsoft.com/office/drawing/2014/main" id="{B8C28AC7-55B1-E048-9226-F717FD8127FC}"/>
              </a:ext>
            </a:extLst>
          </p:cNvPr>
          <p:cNvPicPr>
            <a:picLocks noChangeAspect="1"/>
          </p:cNvPicPr>
          <p:nvPr/>
        </p:nvPicPr>
        <p:blipFill>
          <a:blip r:embed="rId4"/>
          <a:stretch>
            <a:fillRect/>
          </a:stretch>
        </p:blipFill>
        <p:spPr>
          <a:xfrm>
            <a:off x="0" y="1354424"/>
            <a:ext cx="4572000" cy="3632752"/>
          </a:xfrm>
          <a:prstGeom prst="rect">
            <a:avLst/>
          </a:prstGeom>
        </p:spPr>
      </p:pic>
    </p:spTree>
    <p:extLst>
      <p:ext uri="{BB962C8B-B14F-4D97-AF65-F5344CB8AC3E}">
        <p14:creationId xmlns:p14="http://schemas.microsoft.com/office/powerpoint/2010/main" val="32226435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Thực</a:t>
            </a:r>
            <a:r>
              <a:rPr lang="en" dirty="0">
                <a:latin typeface="+mj-lt"/>
              </a:rPr>
              <a:t> </a:t>
            </a:r>
            <a:r>
              <a:rPr lang="en" dirty="0" err="1">
                <a:latin typeface="+mj-lt"/>
              </a:rPr>
              <a:t>nghiệm</a:t>
            </a:r>
            <a:r>
              <a:rPr lang="en" dirty="0">
                <a:latin typeface="+mj-lt"/>
              </a:rPr>
              <a:t> – </a:t>
            </a:r>
            <a:r>
              <a:rPr lang="en" dirty="0" err="1">
                <a:latin typeface="+mj-lt"/>
              </a:rPr>
              <a:t>Hiệu</a:t>
            </a:r>
            <a:r>
              <a:rPr lang="en" dirty="0">
                <a:latin typeface="+mj-lt"/>
              </a:rPr>
              <a:t> </a:t>
            </a:r>
            <a:r>
              <a:rPr lang="en" dirty="0" err="1">
                <a:latin typeface="+mj-lt"/>
              </a:rPr>
              <a:t>quả</a:t>
            </a:r>
            <a:r>
              <a:rPr lang="en" dirty="0">
                <a:latin typeface="+mj-lt"/>
              </a:rPr>
              <a:t> </a:t>
            </a:r>
            <a:r>
              <a:rPr lang="en" dirty="0" err="1">
                <a:latin typeface="+mj-lt"/>
              </a:rPr>
              <a:t>của</a:t>
            </a:r>
            <a:r>
              <a:rPr lang="en" dirty="0">
                <a:latin typeface="+mj-lt"/>
              </a:rPr>
              <a:t> unsupervised pre-training</a:t>
            </a:r>
            <a:endParaRPr dirty="0">
              <a:latin typeface="+mj-lt"/>
            </a:endParaRPr>
          </a:p>
        </p:txBody>
      </p:sp>
      <p:pic>
        <p:nvPicPr>
          <p:cNvPr id="3" name="Picture 2">
            <a:extLst>
              <a:ext uri="{FF2B5EF4-FFF2-40B4-BE49-F238E27FC236}">
                <a16:creationId xmlns:a16="http://schemas.microsoft.com/office/drawing/2014/main" id="{D00D1594-2AB0-3C45-8153-FE4B5B9653C4}"/>
              </a:ext>
            </a:extLst>
          </p:cNvPr>
          <p:cNvPicPr>
            <a:picLocks noChangeAspect="1"/>
          </p:cNvPicPr>
          <p:nvPr/>
        </p:nvPicPr>
        <p:blipFill>
          <a:blip r:embed="rId3"/>
          <a:stretch>
            <a:fillRect/>
          </a:stretch>
        </p:blipFill>
        <p:spPr>
          <a:xfrm>
            <a:off x="250614" y="1406531"/>
            <a:ext cx="8666922" cy="3580644"/>
          </a:xfrm>
          <a:prstGeom prst="rect">
            <a:avLst/>
          </a:prstGeom>
        </p:spPr>
      </p:pic>
    </p:spTree>
    <p:extLst>
      <p:ext uri="{BB962C8B-B14F-4D97-AF65-F5344CB8AC3E}">
        <p14:creationId xmlns:p14="http://schemas.microsoft.com/office/powerpoint/2010/main" val="10934156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4" y="156325"/>
            <a:ext cx="8666921"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Vai</a:t>
            </a:r>
            <a:r>
              <a:rPr lang="en" dirty="0">
                <a:latin typeface="+mj-lt"/>
              </a:rPr>
              <a:t> </a:t>
            </a:r>
            <a:r>
              <a:rPr lang="en" dirty="0" err="1">
                <a:latin typeface="+mj-lt"/>
              </a:rPr>
              <a:t>trò</a:t>
            </a:r>
            <a:r>
              <a:rPr lang="en" dirty="0">
                <a:latin typeface="+mj-lt"/>
              </a:rPr>
              <a:t> </a:t>
            </a:r>
            <a:r>
              <a:rPr lang="en" dirty="0" err="1">
                <a:latin typeface="+mj-lt"/>
              </a:rPr>
              <a:t>của</a:t>
            </a:r>
            <a:r>
              <a:rPr lang="en" dirty="0">
                <a:latin typeface="+mj-lt"/>
              </a:rPr>
              <a:t> Unsupervised Pre-training</a:t>
            </a:r>
            <a:endParaRPr dirty="0">
              <a:latin typeface="+mj-lt"/>
            </a:endParaRPr>
          </a:p>
        </p:txBody>
      </p:sp>
      <p:pic>
        <p:nvPicPr>
          <p:cNvPr id="4" name="Picture 3">
            <a:extLst>
              <a:ext uri="{FF2B5EF4-FFF2-40B4-BE49-F238E27FC236}">
                <a16:creationId xmlns:a16="http://schemas.microsoft.com/office/drawing/2014/main" id="{D9E6E55D-48B7-4E48-9273-5F68F144CD0D}"/>
              </a:ext>
            </a:extLst>
          </p:cNvPr>
          <p:cNvPicPr>
            <a:picLocks noChangeAspect="1"/>
          </p:cNvPicPr>
          <p:nvPr/>
        </p:nvPicPr>
        <p:blipFill>
          <a:blip r:embed="rId3"/>
          <a:stretch>
            <a:fillRect/>
          </a:stretch>
        </p:blipFill>
        <p:spPr>
          <a:xfrm>
            <a:off x="1113183" y="2122281"/>
            <a:ext cx="6705600" cy="1270000"/>
          </a:xfrm>
          <a:prstGeom prst="rect">
            <a:avLst/>
          </a:prstGeom>
        </p:spPr>
      </p:pic>
    </p:spTree>
    <p:extLst>
      <p:ext uri="{BB962C8B-B14F-4D97-AF65-F5344CB8AC3E}">
        <p14:creationId xmlns:p14="http://schemas.microsoft.com/office/powerpoint/2010/main" val="1597537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4"/>
          <p:cNvSpPr txBox="1">
            <a:spLocks noGrp="1"/>
          </p:cNvSpPr>
          <p:nvPr>
            <p:ph type="ctrTitle"/>
          </p:nvPr>
        </p:nvSpPr>
        <p:spPr>
          <a:xfrm>
            <a:off x="92825" y="177050"/>
            <a:ext cx="8520600" cy="74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a:t>		 	 	 		</a:t>
            </a:r>
            <a:endParaRPr sz="1100" dirty="0"/>
          </a:p>
          <a:p>
            <a:pPr marL="0" lvl="0" indent="0" algn="l" rtl="0">
              <a:spcBef>
                <a:spcPts val="0"/>
              </a:spcBef>
              <a:spcAft>
                <a:spcPts val="0"/>
              </a:spcAft>
              <a:buNone/>
            </a:pPr>
            <a:r>
              <a:rPr lang="en" sz="2400" dirty="0" err="1">
                <a:latin typeface="+mj-lt"/>
              </a:rPr>
              <a:t>Nội</a:t>
            </a:r>
            <a:r>
              <a:rPr lang="en" sz="2400" dirty="0">
                <a:latin typeface="+mj-lt"/>
              </a:rPr>
              <a:t> dung </a:t>
            </a:r>
            <a:r>
              <a:rPr lang="en" sz="2400" dirty="0" err="1">
                <a:latin typeface="+mj-lt"/>
              </a:rPr>
              <a:t>chính</a:t>
            </a:r>
            <a:endParaRPr sz="2400" dirty="0">
              <a:latin typeface="+mj-lt"/>
            </a:endParaRPr>
          </a:p>
        </p:txBody>
      </p:sp>
      <p:sp>
        <p:nvSpPr>
          <p:cNvPr id="284" name="Google Shape;284;p14"/>
          <p:cNvSpPr txBox="1">
            <a:spLocks noGrp="1"/>
          </p:cNvSpPr>
          <p:nvPr>
            <p:ph type="subTitle" idx="1"/>
          </p:nvPr>
        </p:nvSpPr>
        <p:spPr>
          <a:xfrm>
            <a:off x="486375" y="1101200"/>
            <a:ext cx="6794100" cy="32877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SzPts val="1600"/>
              <a:buFont typeface="Maven Pro"/>
              <a:buChar char="●"/>
            </a:pPr>
            <a:r>
              <a:rPr lang="en" dirty="0" err="1">
                <a:latin typeface="+mj-lt"/>
                <a:ea typeface="Maven Pro"/>
                <a:cs typeface="Maven Pro"/>
                <a:sym typeface="Maven Pro"/>
              </a:rPr>
              <a:t>Giới</a:t>
            </a:r>
            <a:r>
              <a:rPr lang="en" dirty="0">
                <a:latin typeface="+mj-lt"/>
                <a:ea typeface="Maven Pro"/>
                <a:cs typeface="Maven Pro"/>
                <a:sym typeface="Maven Pro"/>
              </a:rPr>
              <a:t> </a:t>
            </a:r>
            <a:r>
              <a:rPr lang="en" dirty="0" err="1">
                <a:latin typeface="+mj-lt"/>
                <a:ea typeface="Maven Pro"/>
                <a:cs typeface="Maven Pro"/>
                <a:sym typeface="Maven Pro"/>
              </a:rPr>
              <a:t>thiệu</a:t>
            </a:r>
            <a:endParaRPr dirty="0">
              <a:latin typeface="+mj-lt"/>
              <a:ea typeface="Maven Pro"/>
              <a:cs typeface="Maven Pro"/>
              <a:sym typeface="Maven Pro"/>
            </a:endParaRPr>
          </a:p>
          <a:p>
            <a:pPr marL="457200" lvl="0" indent="-330200" algn="l" rtl="0">
              <a:lnSpc>
                <a:spcPct val="150000"/>
              </a:lnSpc>
              <a:spcBef>
                <a:spcPts val="0"/>
              </a:spcBef>
              <a:spcAft>
                <a:spcPts val="0"/>
              </a:spcAft>
              <a:buSzPts val="1600"/>
              <a:buChar char="●"/>
            </a:pPr>
            <a:r>
              <a:rPr lang="en" dirty="0" err="1">
                <a:latin typeface="+mj-lt"/>
                <a:ea typeface="Maven Pro"/>
                <a:cs typeface="Maven Pro"/>
                <a:sym typeface="Maven Pro"/>
              </a:rPr>
              <a:t>Thách</a:t>
            </a:r>
            <a:r>
              <a:rPr lang="en" dirty="0">
                <a:latin typeface="+mj-lt"/>
                <a:ea typeface="Maven Pro"/>
                <a:cs typeface="Maven Pro"/>
                <a:sym typeface="Maven Pro"/>
              </a:rPr>
              <a:t> </a:t>
            </a:r>
            <a:r>
              <a:rPr lang="en" dirty="0" err="1">
                <a:latin typeface="+mj-lt"/>
                <a:ea typeface="Maven Pro"/>
                <a:cs typeface="Maven Pro"/>
                <a:sym typeface="Maven Pro"/>
              </a:rPr>
              <a:t>thức</a:t>
            </a:r>
            <a:r>
              <a:rPr lang="en" dirty="0">
                <a:latin typeface="+mj-lt"/>
                <a:ea typeface="Maven Pro"/>
                <a:cs typeface="Maven Pro"/>
                <a:sym typeface="Maven Pro"/>
              </a:rPr>
              <a:t> </a:t>
            </a:r>
            <a:r>
              <a:rPr lang="en" dirty="0" err="1">
                <a:latin typeface="+mj-lt"/>
                <a:ea typeface="Maven Pro"/>
                <a:cs typeface="Maven Pro"/>
                <a:sym typeface="Maven Pro"/>
              </a:rPr>
              <a:t>của</a:t>
            </a:r>
            <a:r>
              <a:rPr lang="en" dirty="0">
                <a:latin typeface="+mj-lt"/>
                <a:ea typeface="Maven Pro"/>
                <a:cs typeface="Maven Pro"/>
                <a:sym typeface="Maven Pro"/>
              </a:rPr>
              <a:t> </a:t>
            </a:r>
            <a:r>
              <a:rPr lang="en" dirty="0" err="1">
                <a:latin typeface="+mj-lt"/>
                <a:ea typeface="Maven Pro"/>
                <a:cs typeface="Maven Pro"/>
                <a:sym typeface="Maven Pro"/>
              </a:rPr>
              <a:t>các</a:t>
            </a:r>
            <a:r>
              <a:rPr lang="en" dirty="0">
                <a:latin typeface="+mj-lt"/>
                <a:ea typeface="Maven Pro"/>
                <a:cs typeface="Maven Pro"/>
                <a:sym typeface="Maven Pro"/>
              </a:rPr>
              <a:t> </a:t>
            </a:r>
            <a:r>
              <a:rPr lang="en" dirty="0" err="1">
                <a:latin typeface="+mj-lt"/>
                <a:ea typeface="Maven Pro"/>
                <a:cs typeface="Maven Pro"/>
                <a:sym typeface="Maven Pro"/>
              </a:rPr>
              <a:t>mô</a:t>
            </a:r>
            <a:r>
              <a:rPr lang="en" dirty="0">
                <a:latin typeface="+mj-lt"/>
                <a:ea typeface="Maven Pro"/>
                <a:cs typeface="Maven Pro"/>
                <a:sym typeface="Maven Pro"/>
              </a:rPr>
              <a:t> </a:t>
            </a:r>
            <a:r>
              <a:rPr lang="en" dirty="0" err="1">
                <a:latin typeface="+mj-lt"/>
                <a:ea typeface="Maven Pro"/>
                <a:cs typeface="Maven Pro"/>
                <a:sym typeface="Maven Pro"/>
              </a:rPr>
              <a:t>hình</a:t>
            </a:r>
            <a:r>
              <a:rPr lang="en" dirty="0">
                <a:latin typeface="+mj-lt"/>
                <a:ea typeface="Maven Pro"/>
                <a:cs typeface="Maven Pro"/>
                <a:sym typeface="Maven Pro"/>
              </a:rPr>
              <a:t> Deep learning</a:t>
            </a:r>
            <a:r>
              <a:rPr lang="en" dirty="0">
                <a:solidFill>
                  <a:srgbClr val="000000"/>
                </a:solidFill>
                <a:latin typeface="+mj-lt"/>
                <a:ea typeface="Maven Pro"/>
                <a:cs typeface="Maven Pro"/>
                <a:sym typeface="Maven Pro"/>
              </a:rPr>
              <a:t>			</a:t>
            </a:r>
            <a:endParaRPr dirty="0">
              <a:solidFill>
                <a:srgbClr val="000000"/>
              </a:solidFill>
              <a:latin typeface="+mj-lt"/>
              <a:ea typeface="Maven Pro"/>
              <a:cs typeface="Maven Pro"/>
              <a:sym typeface="Maven Pro"/>
            </a:endParaRPr>
          </a:p>
          <a:p>
            <a:pPr marL="457200" lvl="0" indent="-330200" algn="l" rtl="0">
              <a:lnSpc>
                <a:spcPct val="150000"/>
              </a:lnSpc>
              <a:spcBef>
                <a:spcPts val="0"/>
              </a:spcBef>
              <a:spcAft>
                <a:spcPts val="0"/>
              </a:spcAft>
              <a:buClr>
                <a:srgbClr val="FFFFFF"/>
              </a:buClr>
              <a:buSzPts val="1600"/>
              <a:buFont typeface="Maven Pro"/>
              <a:buChar char="●"/>
            </a:pPr>
            <a:r>
              <a:rPr lang="en" dirty="0">
                <a:solidFill>
                  <a:srgbClr val="FFFFFF"/>
                </a:solidFill>
                <a:latin typeface="+mj-lt"/>
                <a:ea typeface="Maven Pro"/>
                <a:cs typeface="Maven Pro"/>
                <a:sym typeface="Maven Pro"/>
              </a:rPr>
              <a:t>Unsupervised Pre-training Acts as a </a:t>
            </a:r>
            <a:r>
              <a:rPr lang="en" dirty="0" err="1">
                <a:solidFill>
                  <a:srgbClr val="FFFFFF"/>
                </a:solidFill>
                <a:latin typeface="+mj-lt"/>
                <a:ea typeface="Maven Pro"/>
                <a:cs typeface="Maven Pro"/>
                <a:sym typeface="Maven Pro"/>
              </a:rPr>
              <a:t>Regularizer</a:t>
            </a:r>
            <a:r>
              <a:rPr lang="en" dirty="0">
                <a:solidFill>
                  <a:srgbClr val="FFFFFF"/>
                </a:solidFill>
                <a:latin typeface="+mj-lt"/>
                <a:ea typeface="Maven Pro"/>
                <a:cs typeface="Maven Pro"/>
                <a:sym typeface="Maven Pro"/>
              </a:rPr>
              <a:t> </a:t>
            </a:r>
            <a:endParaRPr dirty="0">
              <a:solidFill>
                <a:srgbClr val="FFFFFF"/>
              </a:solidFill>
              <a:latin typeface="+mj-lt"/>
              <a:ea typeface="Maven Pro"/>
              <a:cs typeface="Maven Pro"/>
              <a:sym typeface="Maven Pro"/>
            </a:endParaRPr>
          </a:p>
          <a:p>
            <a:pPr marL="457200" lvl="0" indent="-330200" algn="l" rtl="0">
              <a:lnSpc>
                <a:spcPct val="150000"/>
              </a:lnSpc>
              <a:spcBef>
                <a:spcPts val="0"/>
              </a:spcBef>
              <a:spcAft>
                <a:spcPts val="0"/>
              </a:spcAft>
              <a:buSzPts val="1600"/>
              <a:buFont typeface="Maven Pro"/>
              <a:buChar char="●"/>
            </a:pPr>
            <a:r>
              <a:rPr lang="en" dirty="0" err="1">
                <a:latin typeface="+mj-lt"/>
                <a:ea typeface="Maven Pro"/>
                <a:cs typeface="Maven Pro"/>
                <a:sym typeface="Maven Pro"/>
              </a:rPr>
              <a:t>Các</a:t>
            </a:r>
            <a:r>
              <a:rPr lang="en" dirty="0">
                <a:latin typeface="+mj-lt"/>
                <a:ea typeface="Maven Pro"/>
                <a:cs typeface="Maven Pro"/>
                <a:sym typeface="Maven Pro"/>
              </a:rPr>
              <a:t> </a:t>
            </a:r>
            <a:r>
              <a:rPr lang="en" dirty="0" err="1">
                <a:latin typeface="+mj-lt"/>
                <a:ea typeface="Maven Pro"/>
                <a:cs typeface="Maven Pro"/>
                <a:sym typeface="Maven Pro"/>
              </a:rPr>
              <a:t>nghiên</a:t>
            </a:r>
            <a:r>
              <a:rPr lang="en" dirty="0">
                <a:latin typeface="+mj-lt"/>
                <a:ea typeface="Maven Pro"/>
                <a:cs typeface="Maven Pro"/>
                <a:sym typeface="Maven Pro"/>
              </a:rPr>
              <a:t> </a:t>
            </a:r>
            <a:r>
              <a:rPr lang="en" dirty="0" err="1">
                <a:latin typeface="+mj-lt"/>
                <a:ea typeface="Maven Pro"/>
                <a:cs typeface="Maven Pro"/>
                <a:sym typeface="Maven Pro"/>
              </a:rPr>
              <a:t>cứu</a:t>
            </a:r>
            <a:r>
              <a:rPr lang="en" dirty="0">
                <a:latin typeface="+mj-lt"/>
                <a:ea typeface="Maven Pro"/>
                <a:cs typeface="Maven Pro"/>
                <a:sym typeface="Maven Pro"/>
              </a:rPr>
              <a:t> </a:t>
            </a:r>
            <a:r>
              <a:rPr lang="en" dirty="0" err="1">
                <a:latin typeface="+mj-lt"/>
                <a:ea typeface="Maven Pro"/>
                <a:cs typeface="Maven Pro"/>
                <a:sym typeface="Maven Pro"/>
              </a:rPr>
              <a:t>liên</a:t>
            </a:r>
            <a:r>
              <a:rPr lang="en" dirty="0">
                <a:latin typeface="+mj-lt"/>
                <a:ea typeface="Maven Pro"/>
                <a:cs typeface="Maven Pro"/>
                <a:sym typeface="Maven Pro"/>
              </a:rPr>
              <a:t> </a:t>
            </a:r>
            <a:r>
              <a:rPr lang="en" dirty="0" err="1">
                <a:latin typeface="+mj-lt"/>
                <a:ea typeface="Maven Pro"/>
                <a:cs typeface="Maven Pro"/>
                <a:sym typeface="Maven Pro"/>
              </a:rPr>
              <a:t>quan</a:t>
            </a:r>
            <a:endParaRPr lang="en" dirty="0">
              <a:latin typeface="+mj-lt"/>
              <a:ea typeface="Maven Pro"/>
              <a:cs typeface="Maven Pro"/>
              <a:sym typeface="Maven Pro"/>
            </a:endParaRPr>
          </a:p>
          <a:p>
            <a:pPr marL="457200" lvl="0" indent="-330200" algn="l" rtl="0">
              <a:lnSpc>
                <a:spcPct val="150000"/>
              </a:lnSpc>
              <a:spcBef>
                <a:spcPts val="0"/>
              </a:spcBef>
              <a:spcAft>
                <a:spcPts val="0"/>
              </a:spcAft>
              <a:buSzPts val="1600"/>
              <a:buFont typeface="Maven Pro"/>
              <a:buChar char="●"/>
            </a:pPr>
            <a:r>
              <a:rPr lang="en" dirty="0" err="1">
                <a:latin typeface="+mj-lt"/>
                <a:ea typeface="Maven Pro"/>
                <a:cs typeface="Maven Pro"/>
                <a:sym typeface="Maven Pro"/>
              </a:rPr>
              <a:t>Thực</a:t>
            </a:r>
            <a:r>
              <a:rPr lang="en" dirty="0">
                <a:latin typeface="+mj-lt"/>
                <a:ea typeface="Maven Pro"/>
                <a:cs typeface="Maven Pro"/>
                <a:sym typeface="Maven Pro"/>
              </a:rPr>
              <a:t> </a:t>
            </a:r>
            <a:r>
              <a:rPr lang="en" dirty="0" err="1">
                <a:latin typeface="+mj-lt"/>
                <a:ea typeface="Maven Pro"/>
                <a:cs typeface="Maven Pro"/>
                <a:sym typeface="Maven Pro"/>
              </a:rPr>
              <a:t>nghiệm</a:t>
            </a:r>
            <a:r>
              <a:rPr lang="en" dirty="0">
                <a:latin typeface="+mj-lt"/>
                <a:ea typeface="Maven Pro"/>
                <a:cs typeface="Maven Pro"/>
                <a:sym typeface="Maven Pro"/>
              </a:rPr>
              <a:t> </a:t>
            </a:r>
            <a:r>
              <a:rPr lang="en" dirty="0" err="1">
                <a:latin typeface="+mj-lt"/>
                <a:ea typeface="Maven Pro"/>
                <a:cs typeface="Maven Pro"/>
                <a:sym typeface="Maven Pro"/>
              </a:rPr>
              <a:t>của</a:t>
            </a:r>
            <a:r>
              <a:rPr lang="en" dirty="0">
                <a:latin typeface="+mj-lt"/>
                <a:ea typeface="Maven Pro"/>
                <a:cs typeface="Maven Pro"/>
                <a:sym typeface="Maven Pro"/>
              </a:rPr>
              <a:t> </a:t>
            </a:r>
            <a:r>
              <a:rPr lang="en" dirty="0" err="1">
                <a:latin typeface="+mj-lt"/>
                <a:ea typeface="Maven Pro"/>
                <a:cs typeface="Maven Pro"/>
                <a:sym typeface="Maven Pro"/>
              </a:rPr>
              <a:t>nghiên</a:t>
            </a:r>
            <a:r>
              <a:rPr lang="en" dirty="0">
                <a:latin typeface="+mj-lt"/>
                <a:ea typeface="Maven Pro"/>
                <a:cs typeface="Maven Pro"/>
                <a:sym typeface="Maven Pro"/>
              </a:rPr>
              <a:t> </a:t>
            </a:r>
            <a:r>
              <a:rPr lang="en" dirty="0" err="1">
                <a:latin typeface="+mj-lt"/>
                <a:ea typeface="Maven Pro"/>
                <a:cs typeface="Maven Pro"/>
                <a:sym typeface="Maven Pro"/>
              </a:rPr>
              <a:t>cứu</a:t>
            </a:r>
            <a:endParaRPr lang="en" dirty="0">
              <a:latin typeface="+mj-lt"/>
              <a:ea typeface="Maven Pro"/>
              <a:cs typeface="Maven Pro"/>
              <a:sym typeface="Maven Pro"/>
            </a:endParaRPr>
          </a:p>
          <a:p>
            <a:pPr marL="457200" lvl="0" indent="-330200" algn="l" rtl="0">
              <a:lnSpc>
                <a:spcPct val="150000"/>
              </a:lnSpc>
              <a:spcBef>
                <a:spcPts val="0"/>
              </a:spcBef>
              <a:spcAft>
                <a:spcPts val="0"/>
              </a:spcAft>
              <a:buSzPts val="1600"/>
              <a:buFont typeface="Maven Pro"/>
              <a:buChar char="●"/>
            </a:pPr>
            <a:r>
              <a:rPr lang="en" dirty="0" err="1">
                <a:latin typeface="+mj-lt"/>
                <a:ea typeface="Maven Pro"/>
                <a:cs typeface="Maven Pro"/>
                <a:sym typeface="Maven Pro"/>
              </a:rPr>
              <a:t>Thực</a:t>
            </a:r>
            <a:r>
              <a:rPr lang="en" dirty="0">
                <a:latin typeface="+mj-lt"/>
                <a:ea typeface="Maven Pro"/>
                <a:cs typeface="Maven Pro"/>
                <a:sym typeface="Maven Pro"/>
              </a:rPr>
              <a:t> </a:t>
            </a:r>
            <a:r>
              <a:rPr lang="en" dirty="0" err="1">
                <a:latin typeface="+mj-lt"/>
                <a:ea typeface="Maven Pro"/>
                <a:cs typeface="Maven Pro"/>
                <a:sym typeface="Maven Pro"/>
              </a:rPr>
              <a:t>nghiệm</a:t>
            </a:r>
            <a:r>
              <a:rPr lang="en" dirty="0">
                <a:latin typeface="+mj-lt"/>
                <a:ea typeface="Maven Pro"/>
                <a:cs typeface="Maven Pro"/>
                <a:sym typeface="Maven Pro"/>
              </a:rPr>
              <a:t> </a:t>
            </a:r>
            <a:r>
              <a:rPr lang="en" dirty="0" err="1">
                <a:latin typeface="+mj-lt"/>
                <a:ea typeface="Maven Pro"/>
                <a:cs typeface="Maven Pro"/>
                <a:sym typeface="Maven Pro"/>
              </a:rPr>
              <a:t>của</a:t>
            </a:r>
            <a:r>
              <a:rPr lang="en" dirty="0">
                <a:latin typeface="+mj-lt"/>
                <a:ea typeface="Maven Pro"/>
                <a:cs typeface="Maven Pro"/>
                <a:sym typeface="Maven Pro"/>
              </a:rPr>
              <a:t> </a:t>
            </a:r>
            <a:r>
              <a:rPr lang="en" dirty="0" err="1">
                <a:latin typeface="+mj-lt"/>
                <a:ea typeface="Maven Pro"/>
                <a:cs typeface="Maven Pro"/>
                <a:sym typeface="Maven Pro"/>
              </a:rPr>
              <a:t>nhóm</a:t>
            </a:r>
            <a:endParaRPr dirty="0">
              <a:latin typeface="+mj-lt"/>
              <a:ea typeface="Maven Pro"/>
              <a:cs typeface="Maven Pro"/>
              <a:sym typeface="Maven Pr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4" y="156325"/>
            <a:ext cx="8666921"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Vai</a:t>
            </a:r>
            <a:r>
              <a:rPr lang="en" dirty="0">
                <a:latin typeface="+mj-lt"/>
              </a:rPr>
              <a:t> </a:t>
            </a:r>
            <a:r>
              <a:rPr lang="en" dirty="0" err="1">
                <a:latin typeface="+mj-lt"/>
              </a:rPr>
              <a:t>trò</a:t>
            </a:r>
            <a:r>
              <a:rPr lang="en" dirty="0">
                <a:latin typeface="+mj-lt"/>
              </a:rPr>
              <a:t> </a:t>
            </a:r>
            <a:r>
              <a:rPr lang="en" dirty="0" err="1">
                <a:latin typeface="+mj-lt"/>
              </a:rPr>
              <a:t>của</a:t>
            </a:r>
            <a:r>
              <a:rPr lang="en" dirty="0">
                <a:latin typeface="+mj-lt"/>
              </a:rPr>
              <a:t> Unsupervised Pre-training</a:t>
            </a:r>
            <a:endParaRPr dirty="0">
              <a:latin typeface="+mj-lt"/>
            </a:endParaRPr>
          </a:p>
        </p:txBody>
      </p:sp>
      <p:pic>
        <p:nvPicPr>
          <p:cNvPr id="3" name="Picture 2">
            <a:extLst>
              <a:ext uri="{FF2B5EF4-FFF2-40B4-BE49-F238E27FC236}">
                <a16:creationId xmlns:a16="http://schemas.microsoft.com/office/drawing/2014/main" id="{3434C9B4-9F5E-2A41-8388-ED8D2A76B992}"/>
              </a:ext>
            </a:extLst>
          </p:cNvPr>
          <p:cNvPicPr>
            <a:picLocks noChangeAspect="1"/>
          </p:cNvPicPr>
          <p:nvPr/>
        </p:nvPicPr>
        <p:blipFill>
          <a:blip r:embed="rId3"/>
          <a:stretch>
            <a:fillRect/>
          </a:stretch>
        </p:blipFill>
        <p:spPr>
          <a:xfrm>
            <a:off x="125895" y="1496667"/>
            <a:ext cx="8892209" cy="2574235"/>
          </a:xfrm>
          <a:prstGeom prst="rect">
            <a:avLst/>
          </a:prstGeom>
        </p:spPr>
      </p:pic>
    </p:spTree>
    <p:extLst>
      <p:ext uri="{BB962C8B-B14F-4D97-AF65-F5344CB8AC3E}">
        <p14:creationId xmlns:p14="http://schemas.microsoft.com/office/powerpoint/2010/main" val="28689903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4" y="156325"/>
            <a:ext cx="8666921"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Vai</a:t>
            </a:r>
            <a:r>
              <a:rPr lang="en" dirty="0">
                <a:latin typeface="+mj-lt"/>
              </a:rPr>
              <a:t> </a:t>
            </a:r>
            <a:r>
              <a:rPr lang="en" dirty="0" err="1">
                <a:latin typeface="+mj-lt"/>
              </a:rPr>
              <a:t>trò</a:t>
            </a:r>
            <a:r>
              <a:rPr lang="en" dirty="0">
                <a:latin typeface="+mj-lt"/>
              </a:rPr>
              <a:t> </a:t>
            </a:r>
            <a:r>
              <a:rPr lang="en" dirty="0" err="1">
                <a:latin typeface="+mj-lt"/>
              </a:rPr>
              <a:t>của</a:t>
            </a:r>
            <a:r>
              <a:rPr lang="en" dirty="0">
                <a:latin typeface="+mj-lt"/>
              </a:rPr>
              <a:t> Unsupervised Pre-training</a:t>
            </a:r>
            <a:endParaRPr dirty="0">
              <a:latin typeface="+mj-lt"/>
            </a:endParaRPr>
          </a:p>
        </p:txBody>
      </p:sp>
      <p:pic>
        <p:nvPicPr>
          <p:cNvPr id="4" name="Picture 3">
            <a:extLst>
              <a:ext uri="{FF2B5EF4-FFF2-40B4-BE49-F238E27FC236}">
                <a16:creationId xmlns:a16="http://schemas.microsoft.com/office/drawing/2014/main" id="{78AE382C-BCC9-324A-A89D-D5575E3AFBF4}"/>
              </a:ext>
            </a:extLst>
          </p:cNvPr>
          <p:cNvPicPr>
            <a:picLocks noChangeAspect="1"/>
          </p:cNvPicPr>
          <p:nvPr/>
        </p:nvPicPr>
        <p:blipFill>
          <a:blip r:embed="rId3"/>
          <a:stretch>
            <a:fillRect/>
          </a:stretch>
        </p:blipFill>
        <p:spPr>
          <a:xfrm>
            <a:off x="617994" y="1103700"/>
            <a:ext cx="8126779" cy="3883475"/>
          </a:xfrm>
          <a:prstGeom prst="rect">
            <a:avLst/>
          </a:prstGeom>
        </p:spPr>
      </p:pic>
    </p:spTree>
    <p:extLst>
      <p:ext uri="{BB962C8B-B14F-4D97-AF65-F5344CB8AC3E}">
        <p14:creationId xmlns:p14="http://schemas.microsoft.com/office/powerpoint/2010/main" val="40106869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4" y="156325"/>
            <a:ext cx="8666921"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Vai</a:t>
            </a:r>
            <a:r>
              <a:rPr lang="en" dirty="0">
                <a:latin typeface="+mj-lt"/>
              </a:rPr>
              <a:t> </a:t>
            </a:r>
            <a:r>
              <a:rPr lang="en" dirty="0" err="1">
                <a:latin typeface="+mj-lt"/>
              </a:rPr>
              <a:t>trò</a:t>
            </a:r>
            <a:r>
              <a:rPr lang="en" dirty="0">
                <a:latin typeface="+mj-lt"/>
              </a:rPr>
              <a:t> </a:t>
            </a:r>
            <a:r>
              <a:rPr lang="en" dirty="0" err="1">
                <a:latin typeface="+mj-lt"/>
              </a:rPr>
              <a:t>của</a:t>
            </a:r>
            <a:r>
              <a:rPr lang="en" dirty="0">
                <a:latin typeface="+mj-lt"/>
              </a:rPr>
              <a:t> Unsupervised Pre-training</a:t>
            </a:r>
            <a:endParaRPr dirty="0">
              <a:latin typeface="+mj-lt"/>
            </a:endParaRPr>
          </a:p>
        </p:txBody>
      </p:sp>
      <p:pic>
        <p:nvPicPr>
          <p:cNvPr id="3" name="Picture 2">
            <a:extLst>
              <a:ext uri="{FF2B5EF4-FFF2-40B4-BE49-F238E27FC236}">
                <a16:creationId xmlns:a16="http://schemas.microsoft.com/office/drawing/2014/main" id="{13DE1DEB-40B8-EA4D-9649-C3DB9C3DE32E}"/>
              </a:ext>
            </a:extLst>
          </p:cNvPr>
          <p:cNvPicPr>
            <a:picLocks noChangeAspect="1"/>
          </p:cNvPicPr>
          <p:nvPr/>
        </p:nvPicPr>
        <p:blipFill>
          <a:blip r:embed="rId3"/>
          <a:stretch>
            <a:fillRect/>
          </a:stretch>
        </p:blipFill>
        <p:spPr>
          <a:xfrm>
            <a:off x="982023" y="1148294"/>
            <a:ext cx="7179954" cy="3883475"/>
          </a:xfrm>
          <a:prstGeom prst="rect">
            <a:avLst/>
          </a:prstGeom>
        </p:spPr>
      </p:pic>
    </p:spTree>
    <p:extLst>
      <p:ext uri="{BB962C8B-B14F-4D97-AF65-F5344CB8AC3E}">
        <p14:creationId xmlns:p14="http://schemas.microsoft.com/office/powerpoint/2010/main" val="41900788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Thực</a:t>
            </a:r>
            <a:r>
              <a:rPr lang="en" dirty="0">
                <a:latin typeface="+mj-lt"/>
              </a:rPr>
              <a:t> </a:t>
            </a:r>
            <a:r>
              <a:rPr lang="en" dirty="0" err="1">
                <a:latin typeface="+mj-lt"/>
              </a:rPr>
              <a:t>nghiệm</a:t>
            </a:r>
            <a:r>
              <a:rPr lang="en" dirty="0">
                <a:latin typeface="+mj-lt"/>
              </a:rPr>
              <a:t> </a:t>
            </a:r>
            <a:r>
              <a:rPr lang="en" dirty="0" err="1">
                <a:latin typeface="+mj-lt"/>
              </a:rPr>
              <a:t>của</a:t>
            </a:r>
            <a:r>
              <a:rPr lang="en" dirty="0">
                <a:latin typeface="+mj-lt"/>
              </a:rPr>
              <a:t> </a:t>
            </a:r>
            <a:r>
              <a:rPr lang="en" dirty="0" err="1">
                <a:latin typeface="+mj-lt"/>
              </a:rPr>
              <a:t>nghiên</a:t>
            </a:r>
            <a:r>
              <a:rPr lang="en" dirty="0">
                <a:latin typeface="+mj-lt"/>
              </a:rPr>
              <a:t> </a:t>
            </a:r>
            <a:r>
              <a:rPr lang="en" dirty="0" err="1">
                <a:latin typeface="+mj-lt"/>
              </a:rPr>
              <a:t>cứu</a:t>
            </a:r>
            <a:endParaRPr dirty="0">
              <a:latin typeface="+mj-lt"/>
            </a:endParaRPr>
          </a:p>
        </p:txBody>
      </p:sp>
      <p:sp>
        <p:nvSpPr>
          <p:cNvPr id="326" name="Google Shape;326;p21"/>
          <p:cNvSpPr txBox="1"/>
          <p:nvPr/>
        </p:nvSpPr>
        <p:spPr>
          <a:xfrm>
            <a:off x="815325" y="1347170"/>
            <a:ext cx="8004900" cy="3096000"/>
          </a:xfrm>
          <a:prstGeom prst="rect">
            <a:avLst/>
          </a:prstGeom>
          <a:noFill/>
          <a:ln>
            <a:noFill/>
          </a:ln>
        </p:spPr>
        <p:txBody>
          <a:bodyPr spcFirstLastPara="1" wrap="square" lIns="91425" tIns="91425" rIns="91425" bIns="91425" anchor="t" anchorCtr="0">
            <a:noAutofit/>
          </a:bodyPr>
          <a:lstStyle/>
          <a:p>
            <a:pPr marL="457200" lvl="0"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Giới thiệu bài toán</a:t>
            </a:r>
          </a:p>
          <a:p>
            <a:pPr marL="457200" lvl="0"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Cài đặt thực nghiệm</a:t>
            </a:r>
          </a:p>
          <a:p>
            <a:pPr marL="457200" lvl="0"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Kết quả thực nghiệm</a:t>
            </a:r>
            <a:endParaRPr sz="1600" dirty="0">
              <a:solidFill>
                <a:srgbClr val="FFFFFF"/>
              </a:solidFill>
              <a:latin typeface="+mn-lt"/>
              <a:ea typeface="Maven Pro"/>
              <a:cs typeface="Maven Pro"/>
              <a:sym typeface="Maven Pro"/>
            </a:endParaRPr>
          </a:p>
        </p:txBody>
      </p:sp>
    </p:spTree>
    <p:extLst>
      <p:ext uri="{BB962C8B-B14F-4D97-AF65-F5344CB8AC3E}">
        <p14:creationId xmlns:p14="http://schemas.microsoft.com/office/powerpoint/2010/main" val="33131352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Giới</a:t>
            </a:r>
            <a:r>
              <a:rPr lang="en" dirty="0">
                <a:latin typeface="+mj-lt"/>
              </a:rPr>
              <a:t> </a:t>
            </a:r>
            <a:r>
              <a:rPr lang="en" dirty="0" err="1">
                <a:latin typeface="+mj-lt"/>
              </a:rPr>
              <a:t>thiệu</a:t>
            </a:r>
            <a:r>
              <a:rPr lang="en" dirty="0">
                <a:latin typeface="+mj-lt"/>
              </a:rPr>
              <a:t> </a:t>
            </a:r>
            <a:r>
              <a:rPr lang="en" dirty="0" err="1">
                <a:latin typeface="+mj-lt"/>
              </a:rPr>
              <a:t>bài</a:t>
            </a:r>
            <a:r>
              <a:rPr lang="en" dirty="0">
                <a:latin typeface="+mj-lt"/>
              </a:rPr>
              <a:t> </a:t>
            </a:r>
            <a:r>
              <a:rPr lang="en" dirty="0" err="1">
                <a:latin typeface="+mj-lt"/>
              </a:rPr>
              <a:t>toán</a:t>
            </a:r>
            <a:endParaRPr dirty="0">
              <a:latin typeface="+mj-lt"/>
            </a:endParaRPr>
          </a:p>
        </p:txBody>
      </p:sp>
      <p:pic>
        <p:nvPicPr>
          <p:cNvPr id="1026" name="Picture 2" descr="https://lh3.googleusercontent.com/Kh36GewzX5oCOZhw2gI-zrr7pHM7n_ryo0s58XB5-_kJ7j-b-QySI9Ys7fOfQbdxYPJ5QXpjyIZMaeYTW90O9ISzrv7c_yZtI1u373dwjwcGH3WrAzKUTgbG3b0w9_eHkL6e1Amu">
            <a:extLst>
              <a:ext uri="{FF2B5EF4-FFF2-40B4-BE49-F238E27FC236}">
                <a16:creationId xmlns:a16="http://schemas.microsoft.com/office/drawing/2014/main" id="{A51D192B-6ED4-CB4E-87A6-0875474507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449969"/>
            <a:ext cx="7924800" cy="2578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47925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Cài</a:t>
            </a:r>
            <a:r>
              <a:rPr lang="en" dirty="0">
                <a:latin typeface="+mj-lt"/>
              </a:rPr>
              <a:t> </a:t>
            </a:r>
            <a:r>
              <a:rPr lang="en" dirty="0" err="1">
                <a:latin typeface="+mj-lt"/>
              </a:rPr>
              <a:t>đặt</a:t>
            </a:r>
            <a:r>
              <a:rPr lang="en" dirty="0">
                <a:latin typeface="+mj-lt"/>
              </a:rPr>
              <a:t> </a:t>
            </a:r>
            <a:r>
              <a:rPr lang="en" dirty="0" err="1">
                <a:latin typeface="+mj-lt"/>
              </a:rPr>
              <a:t>thực</a:t>
            </a:r>
            <a:r>
              <a:rPr lang="en" dirty="0">
                <a:latin typeface="+mj-lt"/>
              </a:rPr>
              <a:t> </a:t>
            </a:r>
            <a:r>
              <a:rPr lang="en" dirty="0" err="1">
                <a:latin typeface="+mj-lt"/>
              </a:rPr>
              <a:t>nghiệm</a:t>
            </a:r>
            <a:endParaRPr dirty="0">
              <a:latin typeface="+mj-lt"/>
            </a:endParaRPr>
          </a:p>
        </p:txBody>
      </p:sp>
      <p:sp>
        <p:nvSpPr>
          <p:cNvPr id="326" name="Google Shape;326;p21"/>
          <p:cNvSpPr txBox="1"/>
          <p:nvPr/>
        </p:nvSpPr>
        <p:spPr>
          <a:xfrm>
            <a:off x="815325" y="1347170"/>
            <a:ext cx="8004900" cy="3096000"/>
          </a:xfrm>
          <a:prstGeom prst="rect">
            <a:avLst/>
          </a:prstGeom>
          <a:noFill/>
          <a:ln>
            <a:noFill/>
          </a:ln>
        </p:spPr>
        <p:txBody>
          <a:bodyPr spcFirstLastPara="1" wrap="square" lIns="91425" tIns="91425" rIns="91425" bIns="91425" anchor="t" anchorCtr="0">
            <a:noAutofit/>
          </a:bodyPr>
          <a:lstStyle/>
          <a:p>
            <a:pPr marL="457200" lvl="0"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Sử dụng bộ dữ liệu Google cluster trace</a:t>
            </a:r>
          </a:p>
          <a:p>
            <a:pPr marL="457200" lvl="0"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Xây dựng 2 mô hình để đánh giá và thực nghiệm</a:t>
            </a:r>
          </a:p>
          <a:p>
            <a:pPr marL="457200" lvl="7" indent="-330200">
              <a:lnSpc>
                <a:spcPct val="200000"/>
              </a:lnSpc>
              <a:buClr>
                <a:srgbClr val="FFFFFF"/>
              </a:buClr>
              <a:buSzPts val="1600"/>
              <a:buFont typeface="Courier New" panose="02070309020205020404" pitchFamily="49" charset="0"/>
              <a:buChar char="o"/>
            </a:pPr>
            <a:r>
              <a:rPr lang="vi-VN" sz="1600" dirty="0">
                <a:solidFill>
                  <a:srgbClr val="FFFFFF"/>
                </a:solidFill>
                <a:latin typeface="+mn-lt"/>
                <a:ea typeface="Maven Pro"/>
                <a:cs typeface="Maven Pro"/>
                <a:sym typeface="Maven Pro"/>
              </a:rPr>
              <a:t>Mô hình LSTM</a:t>
            </a:r>
          </a:p>
          <a:p>
            <a:pPr marL="457200" lvl="4" indent="-330200">
              <a:lnSpc>
                <a:spcPct val="200000"/>
              </a:lnSpc>
              <a:buClr>
                <a:srgbClr val="FFFFFF"/>
              </a:buClr>
              <a:buSzPts val="1600"/>
              <a:buFont typeface="Courier New" panose="02070309020205020404" pitchFamily="49" charset="0"/>
              <a:buChar char="o"/>
            </a:pPr>
            <a:r>
              <a:rPr lang="vi-VN" sz="1600" dirty="0">
                <a:solidFill>
                  <a:srgbClr val="FFFFFF"/>
                </a:solidFill>
                <a:latin typeface="+mn-lt"/>
                <a:ea typeface="Maven Pro"/>
                <a:cs typeface="Maven Pro"/>
                <a:sym typeface="Maven Pro"/>
              </a:rPr>
              <a:t>Mô hình autoencoder dựa trên LSTM</a:t>
            </a:r>
          </a:p>
        </p:txBody>
      </p:sp>
    </p:spTree>
    <p:extLst>
      <p:ext uri="{BB962C8B-B14F-4D97-AF65-F5344CB8AC3E}">
        <p14:creationId xmlns:p14="http://schemas.microsoft.com/office/powerpoint/2010/main" val="37323786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Kết</a:t>
            </a:r>
            <a:r>
              <a:rPr lang="en" dirty="0">
                <a:latin typeface="+mj-lt"/>
              </a:rPr>
              <a:t> </a:t>
            </a:r>
            <a:r>
              <a:rPr lang="en" dirty="0" err="1">
                <a:latin typeface="+mj-lt"/>
              </a:rPr>
              <a:t>quả</a:t>
            </a:r>
            <a:r>
              <a:rPr lang="en" dirty="0">
                <a:latin typeface="+mj-lt"/>
              </a:rPr>
              <a:t> </a:t>
            </a:r>
            <a:r>
              <a:rPr lang="en" dirty="0" err="1">
                <a:latin typeface="+mj-lt"/>
              </a:rPr>
              <a:t>thực</a:t>
            </a:r>
            <a:r>
              <a:rPr lang="en" dirty="0">
                <a:latin typeface="+mj-lt"/>
              </a:rPr>
              <a:t> </a:t>
            </a:r>
            <a:r>
              <a:rPr lang="en" dirty="0" err="1">
                <a:latin typeface="+mj-lt"/>
              </a:rPr>
              <a:t>nghiệm</a:t>
            </a:r>
            <a:endParaRPr dirty="0">
              <a:latin typeface="+mj-lt"/>
            </a:endParaRPr>
          </a:p>
        </p:txBody>
      </p:sp>
      <p:sp>
        <p:nvSpPr>
          <p:cNvPr id="326" name="Google Shape;326;p21"/>
          <p:cNvSpPr txBox="1"/>
          <p:nvPr/>
        </p:nvSpPr>
        <p:spPr>
          <a:xfrm>
            <a:off x="815325" y="1347170"/>
            <a:ext cx="8004900" cy="3096000"/>
          </a:xfrm>
          <a:prstGeom prst="rect">
            <a:avLst/>
          </a:prstGeom>
          <a:noFill/>
          <a:ln>
            <a:noFill/>
          </a:ln>
        </p:spPr>
        <p:txBody>
          <a:bodyPr spcFirstLastPara="1" wrap="square" lIns="91425" tIns="91425" rIns="91425" bIns="91425" anchor="t" anchorCtr="0">
            <a:noAutofit/>
          </a:bodyPr>
          <a:lstStyle/>
          <a:p>
            <a:pPr marL="457200" lvl="0" indent="-330200" algn="l" rtl="0">
              <a:lnSpc>
                <a:spcPct val="200000"/>
              </a:lnSpc>
              <a:spcBef>
                <a:spcPts val="0"/>
              </a:spcBef>
              <a:spcAft>
                <a:spcPts val="0"/>
              </a:spcAft>
              <a:buClr>
                <a:srgbClr val="FFFFFF"/>
              </a:buClr>
              <a:buSzPts val="1600"/>
              <a:buFont typeface="Maven Pro"/>
              <a:buChar char="●"/>
            </a:pPr>
            <a:endParaRPr lang="vi-VN" sz="1600" dirty="0">
              <a:solidFill>
                <a:srgbClr val="FFFFFF"/>
              </a:solidFill>
              <a:latin typeface="Maven Pro"/>
              <a:ea typeface="Maven Pro"/>
              <a:cs typeface="Maven Pro"/>
              <a:sym typeface="Maven Pro"/>
            </a:endParaRPr>
          </a:p>
        </p:txBody>
      </p:sp>
      <p:graphicFrame>
        <p:nvGraphicFramePr>
          <p:cNvPr id="2" name="Table 1">
            <a:extLst>
              <a:ext uri="{FF2B5EF4-FFF2-40B4-BE49-F238E27FC236}">
                <a16:creationId xmlns:a16="http://schemas.microsoft.com/office/drawing/2014/main" id="{70AD7B04-5AAD-244A-9FEA-105F16E318F4}"/>
              </a:ext>
            </a:extLst>
          </p:cNvPr>
          <p:cNvGraphicFramePr>
            <a:graphicFrameLocks noGrp="1"/>
          </p:cNvGraphicFramePr>
          <p:nvPr>
            <p:extLst>
              <p:ext uri="{D42A27DB-BD31-4B8C-83A1-F6EECF244321}">
                <p14:modId xmlns:p14="http://schemas.microsoft.com/office/powerpoint/2010/main" val="3483542745"/>
              </p:ext>
            </p:extLst>
          </p:nvPr>
        </p:nvGraphicFramePr>
        <p:xfrm>
          <a:off x="501805" y="1640658"/>
          <a:ext cx="7826870" cy="2225040"/>
        </p:xfrm>
        <a:graphic>
          <a:graphicData uri="http://schemas.openxmlformats.org/drawingml/2006/table">
            <a:tbl>
              <a:tblPr/>
              <a:tblGrid>
                <a:gridCol w="1565374">
                  <a:extLst>
                    <a:ext uri="{9D8B030D-6E8A-4147-A177-3AD203B41FA5}">
                      <a16:colId xmlns:a16="http://schemas.microsoft.com/office/drawing/2014/main" val="3819479433"/>
                    </a:ext>
                  </a:extLst>
                </a:gridCol>
                <a:gridCol w="1565374">
                  <a:extLst>
                    <a:ext uri="{9D8B030D-6E8A-4147-A177-3AD203B41FA5}">
                      <a16:colId xmlns:a16="http://schemas.microsoft.com/office/drawing/2014/main" val="355731918"/>
                    </a:ext>
                  </a:extLst>
                </a:gridCol>
                <a:gridCol w="1565374">
                  <a:extLst>
                    <a:ext uri="{9D8B030D-6E8A-4147-A177-3AD203B41FA5}">
                      <a16:colId xmlns:a16="http://schemas.microsoft.com/office/drawing/2014/main" val="1633978939"/>
                    </a:ext>
                  </a:extLst>
                </a:gridCol>
                <a:gridCol w="1565374">
                  <a:extLst>
                    <a:ext uri="{9D8B030D-6E8A-4147-A177-3AD203B41FA5}">
                      <a16:colId xmlns:a16="http://schemas.microsoft.com/office/drawing/2014/main" val="3592145166"/>
                    </a:ext>
                  </a:extLst>
                </a:gridCol>
                <a:gridCol w="1565374">
                  <a:extLst>
                    <a:ext uri="{9D8B030D-6E8A-4147-A177-3AD203B41FA5}">
                      <a16:colId xmlns:a16="http://schemas.microsoft.com/office/drawing/2014/main" val="1266859730"/>
                    </a:ext>
                  </a:extLst>
                </a:gridCol>
              </a:tblGrid>
              <a:tr h="266700">
                <a:tc rowSpan="2">
                  <a:txBody>
                    <a:bodyPr/>
                    <a:lstStyle/>
                    <a:p>
                      <a:pPr fontAlgn="t"/>
                      <a:br>
                        <a:rPr lang="en-US" sz="1600" dirty="0">
                          <a:solidFill>
                            <a:schemeClr val="bg1"/>
                          </a:solidFill>
                          <a:effectLst/>
                          <a:latin typeface="+mn-lt"/>
                        </a:rPr>
                      </a:b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gn="ctr" rtl="0" fontAlgn="t">
                        <a:spcBef>
                          <a:spcPts val="0"/>
                        </a:spcBef>
                        <a:spcAft>
                          <a:spcPts val="0"/>
                        </a:spcAft>
                      </a:pPr>
                      <a:r>
                        <a:rPr lang="en-US" sz="1600" b="0" i="0" u="none" strike="noStrike" dirty="0">
                          <a:solidFill>
                            <a:schemeClr val="bg1"/>
                          </a:solidFill>
                          <a:effectLst/>
                          <a:latin typeface="+mn-lt"/>
                        </a:rPr>
                        <a:t>LSTM</a:t>
                      </a: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gridSpan="2">
                  <a:txBody>
                    <a:bodyPr/>
                    <a:lstStyle/>
                    <a:p>
                      <a:pPr algn="ctr" rtl="0" fontAlgn="t">
                        <a:spcBef>
                          <a:spcPts val="0"/>
                        </a:spcBef>
                        <a:spcAft>
                          <a:spcPts val="0"/>
                        </a:spcAft>
                      </a:pPr>
                      <a:r>
                        <a:rPr lang="en-US" sz="1600" b="0" i="0" u="none" strike="noStrike">
                          <a:solidFill>
                            <a:schemeClr val="bg1"/>
                          </a:solidFill>
                          <a:effectLst/>
                          <a:latin typeface="+mn-lt"/>
                        </a:rPr>
                        <a:t>Autoencoder pretraining</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231381344"/>
                  </a:ext>
                </a:extLst>
              </a:tr>
              <a:tr h="266700">
                <a:tc vMerge="1">
                  <a:txBody>
                    <a:bodyPr/>
                    <a:lstStyle/>
                    <a:p>
                      <a:endParaRPr lang="en-US"/>
                    </a:p>
                  </a:txBody>
                  <a:tcPr/>
                </a:tc>
                <a:tc>
                  <a:txBody>
                    <a:bodyPr/>
                    <a:lstStyle/>
                    <a:p>
                      <a:pPr algn="ctr" rtl="0" fontAlgn="t">
                        <a:spcBef>
                          <a:spcPts val="0"/>
                        </a:spcBef>
                        <a:spcAft>
                          <a:spcPts val="0"/>
                        </a:spcAft>
                      </a:pPr>
                      <a:r>
                        <a:rPr lang="en-US" sz="1600" b="0" i="0" u="none" strike="noStrike" dirty="0">
                          <a:solidFill>
                            <a:schemeClr val="bg1"/>
                          </a:solidFill>
                          <a:effectLst/>
                          <a:latin typeface="+mn-lt"/>
                        </a:rPr>
                        <a:t>MAE</a:t>
                      </a: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chemeClr val="bg1"/>
                          </a:solidFill>
                          <a:effectLst/>
                          <a:latin typeface="+mn-lt"/>
                        </a:rPr>
                        <a:t>RMSE</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chemeClr val="bg1"/>
                          </a:solidFill>
                          <a:effectLst/>
                          <a:latin typeface="+mn-lt"/>
                        </a:rPr>
                        <a:t>MAE</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chemeClr val="bg1"/>
                          </a:solidFill>
                          <a:effectLst/>
                          <a:latin typeface="+mn-lt"/>
                        </a:rPr>
                        <a:t>RMSE</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9196418"/>
                  </a:ext>
                </a:extLst>
              </a:tr>
              <a:tr h="0">
                <a:tc>
                  <a:txBody>
                    <a:bodyPr/>
                    <a:lstStyle/>
                    <a:p>
                      <a:pPr algn="ctr" rtl="0" fontAlgn="t">
                        <a:spcBef>
                          <a:spcPts val="0"/>
                        </a:spcBef>
                        <a:spcAft>
                          <a:spcPts val="0"/>
                        </a:spcAft>
                      </a:pPr>
                      <a:r>
                        <a:rPr lang="en-US" sz="1600" b="0" i="0" u="none" strike="noStrike">
                          <a:solidFill>
                            <a:schemeClr val="bg1"/>
                          </a:solidFill>
                          <a:effectLst/>
                          <a:latin typeface="+mn-lt"/>
                        </a:rPr>
                        <a:t>1 hidden layer</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1" i="0" u="none" strike="noStrike" dirty="0">
                          <a:solidFill>
                            <a:schemeClr val="bg1"/>
                          </a:solidFill>
                          <a:effectLst/>
                          <a:latin typeface="+mn-lt"/>
                        </a:rPr>
                        <a:t>0.0214</a:t>
                      </a: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1" i="0" u="none" strike="noStrike" dirty="0">
                          <a:solidFill>
                            <a:schemeClr val="bg1"/>
                          </a:solidFill>
                          <a:effectLst/>
                          <a:latin typeface="+mn-lt"/>
                        </a:rPr>
                        <a:t>0.0333</a:t>
                      </a: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chemeClr val="bg1"/>
                          </a:solidFill>
                          <a:effectLst/>
                          <a:latin typeface="+mn-lt"/>
                        </a:rPr>
                        <a:t>0.0215</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1" i="0" u="none" strike="noStrike">
                          <a:solidFill>
                            <a:schemeClr val="bg1"/>
                          </a:solidFill>
                          <a:effectLst/>
                          <a:latin typeface="+mn-lt"/>
                        </a:rPr>
                        <a:t>0.0333</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50940437"/>
                  </a:ext>
                </a:extLst>
              </a:tr>
              <a:tr h="0">
                <a:tc>
                  <a:txBody>
                    <a:bodyPr/>
                    <a:lstStyle/>
                    <a:p>
                      <a:pPr algn="ctr" rtl="0" fontAlgn="t">
                        <a:spcBef>
                          <a:spcPts val="0"/>
                        </a:spcBef>
                        <a:spcAft>
                          <a:spcPts val="0"/>
                        </a:spcAft>
                      </a:pPr>
                      <a:r>
                        <a:rPr lang="en-US" sz="1600" b="0" i="0" u="none" strike="noStrike">
                          <a:solidFill>
                            <a:schemeClr val="bg1"/>
                          </a:solidFill>
                          <a:effectLst/>
                          <a:latin typeface="+mn-lt"/>
                        </a:rPr>
                        <a:t>2 hidden layer</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1" i="0" u="none" strike="noStrike" dirty="0">
                          <a:solidFill>
                            <a:schemeClr val="bg1"/>
                          </a:solidFill>
                          <a:effectLst/>
                          <a:latin typeface="+mn-lt"/>
                        </a:rPr>
                        <a:t>0.0213</a:t>
                      </a: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1" i="0" u="none" strike="noStrike" dirty="0">
                          <a:solidFill>
                            <a:schemeClr val="bg1"/>
                          </a:solidFill>
                          <a:effectLst/>
                          <a:latin typeface="+mn-lt"/>
                        </a:rPr>
                        <a:t>0.0332</a:t>
                      </a: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chemeClr val="bg1"/>
                          </a:solidFill>
                          <a:effectLst/>
                          <a:latin typeface="+mn-lt"/>
                        </a:rPr>
                        <a:t>0.0229</a:t>
                      </a: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chemeClr val="bg1"/>
                          </a:solidFill>
                          <a:effectLst/>
                          <a:latin typeface="+mn-lt"/>
                        </a:rPr>
                        <a:t>0.0352</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91935591"/>
                  </a:ext>
                </a:extLst>
              </a:tr>
              <a:tr h="0">
                <a:tc>
                  <a:txBody>
                    <a:bodyPr/>
                    <a:lstStyle/>
                    <a:p>
                      <a:pPr algn="ctr" rtl="0" fontAlgn="t">
                        <a:spcBef>
                          <a:spcPts val="0"/>
                        </a:spcBef>
                        <a:spcAft>
                          <a:spcPts val="0"/>
                        </a:spcAft>
                      </a:pPr>
                      <a:r>
                        <a:rPr lang="en-US" sz="1600" b="0" i="0" u="none" strike="noStrike">
                          <a:solidFill>
                            <a:schemeClr val="bg1"/>
                          </a:solidFill>
                          <a:effectLst/>
                          <a:latin typeface="+mn-lt"/>
                        </a:rPr>
                        <a:t>3 hidden layer</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chemeClr val="bg1"/>
                          </a:solidFill>
                          <a:effectLst/>
                          <a:latin typeface="+mn-lt"/>
                        </a:rPr>
                        <a:t>0.0252</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chemeClr val="bg1"/>
                          </a:solidFill>
                          <a:effectLst/>
                          <a:latin typeface="+mn-lt"/>
                        </a:rPr>
                        <a:t>0.0375</a:t>
                      </a: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1" i="0" u="none" strike="noStrike" dirty="0">
                          <a:solidFill>
                            <a:schemeClr val="bg1"/>
                          </a:solidFill>
                          <a:effectLst/>
                          <a:latin typeface="+mn-lt"/>
                        </a:rPr>
                        <a:t>0.0229</a:t>
                      </a: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1" i="0" u="none" strike="noStrike" dirty="0">
                          <a:solidFill>
                            <a:schemeClr val="bg1"/>
                          </a:solidFill>
                          <a:effectLst/>
                          <a:latin typeface="+mn-lt"/>
                        </a:rPr>
                        <a:t>0.0354</a:t>
                      </a: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89224"/>
                  </a:ext>
                </a:extLst>
              </a:tr>
              <a:tr h="0">
                <a:tc>
                  <a:txBody>
                    <a:bodyPr/>
                    <a:lstStyle/>
                    <a:p>
                      <a:pPr rtl="0" fontAlgn="t">
                        <a:spcBef>
                          <a:spcPts val="0"/>
                        </a:spcBef>
                        <a:spcAft>
                          <a:spcPts val="0"/>
                        </a:spcAft>
                      </a:pPr>
                      <a:r>
                        <a:rPr lang="en-US" sz="1600" b="0" i="0" u="none" strike="noStrike">
                          <a:solidFill>
                            <a:schemeClr val="bg1"/>
                          </a:solidFill>
                          <a:effectLst/>
                          <a:latin typeface="+mn-lt"/>
                        </a:rPr>
                        <a:t>  4 hidden layer</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1" i="0" u="none" strike="noStrike">
                          <a:solidFill>
                            <a:schemeClr val="bg1"/>
                          </a:solidFill>
                          <a:effectLst/>
                          <a:latin typeface="+mn-lt"/>
                        </a:rPr>
                        <a:t>0.0201</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1" i="0" u="none" strike="noStrike">
                          <a:solidFill>
                            <a:schemeClr val="bg1"/>
                          </a:solidFill>
                          <a:effectLst/>
                          <a:latin typeface="+mn-lt"/>
                        </a:rPr>
                        <a:t>0.0326</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chemeClr val="bg1"/>
                          </a:solidFill>
                          <a:effectLst/>
                          <a:latin typeface="+mn-lt"/>
                        </a:rPr>
                        <a:t>0.0214</a:t>
                      </a:r>
                      <a:endParaRPr lang="en-US" sz="160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chemeClr val="bg1"/>
                          </a:solidFill>
                          <a:effectLst/>
                          <a:latin typeface="+mn-lt"/>
                        </a:rPr>
                        <a:t>0.0339</a:t>
                      </a:r>
                      <a:endParaRPr lang="en-US" sz="1600" dirty="0">
                        <a:solidFill>
                          <a:schemeClr val="bg1"/>
                        </a:solidFill>
                        <a:effectLst/>
                        <a:latin typeface="+mn-l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2518172"/>
                  </a:ext>
                </a:extLst>
              </a:tr>
            </a:tbl>
          </a:graphicData>
        </a:graphic>
      </p:graphicFrame>
      <p:sp>
        <p:nvSpPr>
          <p:cNvPr id="3" name="Rectangle 1">
            <a:extLst>
              <a:ext uri="{FF2B5EF4-FFF2-40B4-BE49-F238E27FC236}">
                <a16:creationId xmlns:a16="http://schemas.microsoft.com/office/drawing/2014/main" id="{6862CD16-7124-CA4F-95DC-90B9639A3D20}"/>
              </a:ext>
            </a:extLst>
          </p:cNvPr>
          <p:cNvSpPr>
            <a:spLocks noChangeArrowheads="1"/>
          </p:cNvSpPr>
          <p:nvPr/>
        </p:nvSpPr>
        <p:spPr bwMode="auto">
          <a:xfrm>
            <a:off x="1600200" y="197643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DC72DC59-572A-1A4B-9987-562605FFA17A}"/>
              </a:ext>
            </a:extLst>
          </p:cNvPr>
          <p:cNvSpPr txBox="1"/>
          <p:nvPr/>
        </p:nvSpPr>
        <p:spPr>
          <a:xfrm>
            <a:off x="9969190" y="-501805"/>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4154562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Kết</a:t>
            </a:r>
            <a:r>
              <a:rPr lang="en" dirty="0">
                <a:latin typeface="+mj-lt"/>
              </a:rPr>
              <a:t> </a:t>
            </a:r>
            <a:r>
              <a:rPr lang="en" dirty="0" err="1">
                <a:latin typeface="+mj-lt"/>
              </a:rPr>
              <a:t>quả</a:t>
            </a:r>
            <a:r>
              <a:rPr lang="en" dirty="0">
                <a:latin typeface="+mj-lt"/>
              </a:rPr>
              <a:t> </a:t>
            </a:r>
            <a:r>
              <a:rPr lang="en" dirty="0" err="1">
                <a:latin typeface="+mj-lt"/>
              </a:rPr>
              <a:t>thực</a:t>
            </a:r>
            <a:r>
              <a:rPr lang="en" dirty="0">
                <a:latin typeface="+mj-lt"/>
              </a:rPr>
              <a:t> </a:t>
            </a:r>
            <a:r>
              <a:rPr lang="en" dirty="0" err="1">
                <a:latin typeface="+mj-lt"/>
              </a:rPr>
              <a:t>nghiệm</a:t>
            </a:r>
            <a:endParaRPr dirty="0">
              <a:latin typeface="+mj-lt"/>
            </a:endParaRPr>
          </a:p>
        </p:txBody>
      </p:sp>
      <p:sp>
        <p:nvSpPr>
          <p:cNvPr id="3" name="Rectangle 1">
            <a:extLst>
              <a:ext uri="{FF2B5EF4-FFF2-40B4-BE49-F238E27FC236}">
                <a16:creationId xmlns:a16="http://schemas.microsoft.com/office/drawing/2014/main" id="{6862CD16-7124-CA4F-95DC-90B9639A3D20}"/>
              </a:ext>
            </a:extLst>
          </p:cNvPr>
          <p:cNvSpPr>
            <a:spLocks noChangeArrowheads="1"/>
          </p:cNvSpPr>
          <p:nvPr/>
        </p:nvSpPr>
        <p:spPr bwMode="auto">
          <a:xfrm>
            <a:off x="1600200" y="197643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4098" name="Picture 2" descr="https://lh5.googleusercontent.com/zmf4d0oJmCnZSUIFD1xpCk8gc8SdoMsRkTaq4RPcfeHmbuj2NA2eNM9l3Hru-r-Bq0IXnLMXvQTd-x6SQ-VATqTZHngfMa8_SyVBYzpxMgmLkxWCasd0ILR0MQVOU4dQ0rPsC0ys">
            <a:extLst>
              <a:ext uri="{FF2B5EF4-FFF2-40B4-BE49-F238E27FC236}">
                <a16:creationId xmlns:a16="http://schemas.microsoft.com/office/drawing/2014/main" id="{0FABF388-8AA5-9540-961C-E59A40D47A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925" y="1260025"/>
            <a:ext cx="3898900" cy="28956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s://lh5.googleusercontent.com/GfZ_0MpKK0bYx8dS2rm3WEiGzcdSjICQYTY4AV6x7dyX-31S1jrMcYe_rVZvTDWN2jOTZeP_r2Fzty9bfJeFmYoKvu7o9FvZqVvfvY-N-c3VK8QYwSJWUaftzndfyCH0_jzaUta_">
            <a:extLst>
              <a:ext uri="{FF2B5EF4-FFF2-40B4-BE49-F238E27FC236}">
                <a16:creationId xmlns:a16="http://schemas.microsoft.com/office/drawing/2014/main" id="{0AA2533E-AD12-5140-B4E4-6D8B6C8CB5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2325" y="1260025"/>
            <a:ext cx="3898900" cy="289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90A7DCA-B97A-824B-8FBC-49B230143FCF}"/>
              </a:ext>
            </a:extLst>
          </p:cNvPr>
          <p:cNvSpPr txBox="1"/>
          <p:nvPr/>
        </p:nvSpPr>
        <p:spPr>
          <a:xfrm>
            <a:off x="880946" y="4360127"/>
            <a:ext cx="3122342" cy="338554"/>
          </a:xfrm>
          <a:prstGeom prst="rect">
            <a:avLst/>
          </a:prstGeom>
          <a:noFill/>
        </p:spPr>
        <p:txBody>
          <a:bodyPr wrap="square" rtlCol="0">
            <a:spAutoFit/>
          </a:bodyPr>
          <a:lstStyle/>
          <a:p>
            <a:pPr algn="ctr"/>
            <a:r>
              <a:rPr lang="en-US" sz="1600" b="1" dirty="0">
                <a:solidFill>
                  <a:schemeClr val="bg1"/>
                </a:solidFill>
              </a:rPr>
              <a:t>LSTM</a:t>
            </a:r>
          </a:p>
        </p:txBody>
      </p:sp>
      <p:sp>
        <p:nvSpPr>
          <p:cNvPr id="9" name="TextBox 8">
            <a:extLst>
              <a:ext uri="{FF2B5EF4-FFF2-40B4-BE49-F238E27FC236}">
                <a16:creationId xmlns:a16="http://schemas.microsoft.com/office/drawing/2014/main" id="{89366129-4C3B-9F46-ABD5-C5E9149EAE1C}"/>
              </a:ext>
            </a:extLst>
          </p:cNvPr>
          <p:cNvSpPr txBox="1"/>
          <p:nvPr/>
        </p:nvSpPr>
        <p:spPr>
          <a:xfrm>
            <a:off x="5296439" y="4360126"/>
            <a:ext cx="3122342" cy="338554"/>
          </a:xfrm>
          <a:prstGeom prst="rect">
            <a:avLst/>
          </a:prstGeom>
          <a:noFill/>
        </p:spPr>
        <p:txBody>
          <a:bodyPr wrap="square" rtlCol="0">
            <a:spAutoFit/>
          </a:bodyPr>
          <a:lstStyle/>
          <a:p>
            <a:pPr algn="ctr"/>
            <a:r>
              <a:rPr lang="en-US" sz="1600" b="1" dirty="0">
                <a:solidFill>
                  <a:schemeClr val="bg1"/>
                </a:solidFill>
              </a:rPr>
              <a:t>Autoencoder pretraining</a:t>
            </a:r>
          </a:p>
        </p:txBody>
      </p:sp>
    </p:spTree>
    <p:extLst>
      <p:ext uri="{BB962C8B-B14F-4D97-AF65-F5344CB8AC3E}">
        <p14:creationId xmlns:p14="http://schemas.microsoft.com/office/powerpoint/2010/main" val="25607780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Kết</a:t>
            </a:r>
            <a:r>
              <a:rPr lang="en" dirty="0">
                <a:latin typeface="+mj-lt"/>
              </a:rPr>
              <a:t> </a:t>
            </a:r>
            <a:r>
              <a:rPr lang="en" dirty="0" err="1">
                <a:latin typeface="+mj-lt"/>
              </a:rPr>
              <a:t>quả</a:t>
            </a:r>
            <a:r>
              <a:rPr lang="en" dirty="0">
                <a:latin typeface="+mj-lt"/>
              </a:rPr>
              <a:t> </a:t>
            </a:r>
            <a:r>
              <a:rPr lang="en" dirty="0" err="1">
                <a:latin typeface="+mj-lt"/>
              </a:rPr>
              <a:t>thực</a:t>
            </a:r>
            <a:r>
              <a:rPr lang="en" dirty="0">
                <a:latin typeface="+mj-lt"/>
              </a:rPr>
              <a:t> </a:t>
            </a:r>
            <a:r>
              <a:rPr lang="en" dirty="0" err="1">
                <a:latin typeface="+mj-lt"/>
              </a:rPr>
              <a:t>nghiệm</a:t>
            </a:r>
            <a:endParaRPr dirty="0">
              <a:latin typeface="+mj-lt"/>
            </a:endParaRPr>
          </a:p>
        </p:txBody>
      </p:sp>
      <p:sp>
        <p:nvSpPr>
          <p:cNvPr id="3" name="Rectangle 1">
            <a:extLst>
              <a:ext uri="{FF2B5EF4-FFF2-40B4-BE49-F238E27FC236}">
                <a16:creationId xmlns:a16="http://schemas.microsoft.com/office/drawing/2014/main" id="{6862CD16-7124-CA4F-95DC-90B9639A3D20}"/>
              </a:ext>
            </a:extLst>
          </p:cNvPr>
          <p:cNvSpPr>
            <a:spLocks noChangeArrowheads="1"/>
          </p:cNvSpPr>
          <p:nvPr/>
        </p:nvSpPr>
        <p:spPr bwMode="auto">
          <a:xfrm>
            <a:off x="1600200" y="197643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A90A7DCA-B97A-824B-8FBC-49B230143FCF}"/>
              </a:ext>
            </a:extLst>
          </p:cNvPr>
          <p:cNvSpPr txBox="1"/>
          <p:nvPr/>
        </p:nvSpPr>
        <p:spPr>
          <a:xfrm>
            <a:off x="990444" y="4206237"/>
            <a:ext cx="3122342" cy="338554"/>
          </a:xfrm>
          <a:prstGeom prst="rect">
            <a:avLst/>
          </a:prstGeom>
          <a:noFill/>
        </p:spPr>
        <p:txBody>
          <a:bodyPr wrap="square" rtlCol="0">
            <a:spAutoFit/>
          </a:bodyPr>
          <a:lstStyle/>
          <a:p>
            <a:pPr algn="ctr"/>
            <a:r>
              <a:rPr lang="en-US" sz="1600" b="1" dirty="0">
                <a:solidFill>
                  <a:schemeClr val="bg1"/>
                </a:solidFill>
              </a:rPr>
              <a:t>LSTM</a:t>
            </a:r>
          </a:p>
        </p:txBody>
      </p:sp>
      <p:sp>
        <p:nvSpPr>
          <p:cNvPr id="9" name="TextBox 8">
            <a:extLst>
              <a:ext uri="{FF2B5EF4-FFF2-40B4-BE49-F238E27FC236}">
                <a16:creationId xmlns:a16="http://schemas.microsoft.com/office/drawing/2014/main" id="{89366129-4C3B-9F46-ABD5-C5E9149EAE1C}"/>
              </a:ext>
            </a:extLst>
          </p:cNvPr>
          <p:cNvSpPr txBox="1"/>
          <p:nvPr/>
        </p:nvSpPr>
        <p:spPr>
          <a:xfrm>
            <a:off x="5140322" y="4206237"/>
            <a:ext cx="3122342" cy="338554"/>
          </a:xfrm>
          <a:prstGeom prst="rect">
            <a:avLst/>
          </a:prstGeom>
          <a:noFill/>
        </p:spPr>
        <p:txBody>
          <a:bodyPr wrap="square" rtlCol="0">
            <a:spAutoFit/>
          </a:bodyPr>
          <a:lstStyle/>
          <a:p>
            <a:pPr algn="ctr"/>
            <a:r>
              <a:rPr lang="en-US" sz="1600" b="1" dirty="0">
                <a:solidFill>
                  <a:schemeClr val="bg1"/>
                </a:solidFill>
              </a:rPr>
              <a:t>Autoencoder pretraining</a:t>
            </a:r>
          </a:p>
        </p:txBody>
      </p:sp>
      <p:pic>
        <p:nvPicPr>
          <p:cNvPr id="5122" name="Picture 2" descr="https://lh4.googleusercontent.com/g-apFUL5nVtail84FOXogVDMyVVQWDaCMVVF2RzS1O_1O6EJ7e-HgdDkH0cJdajy5XbMgfaqSJSDsa5CdUWadHoNX3nTYbplUMUJ1fGjZn7Q07IZvzFkPTSYsUlvUnsusziEOkZE">
            <a:extLst>
              <a:ext uri="{FF2B5EF4-FFF2-40B4-BE49-F238E27FC236}">
                <a16:creationId xmlns:a16="http://schemas.microsoft.com/office/drawing/2014/main" id="{06D772E6-B2DD-6A49-9689-DA8042B758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667" y="1111250"/>
            <a:ext cx="3898900" cy="292100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https://lh4.googleusercontent.com/oVjKpQJvJ0up7MCZh-AFIuisTjXMQcHnTawEyfLyVisosAmAyjtVVWuXXTQn4NIf8E-OZLCdYo5La5Cx9ZLK7OmM6VHX3HeRAGZqcEUMKulC5M7DLdT2BAme70CeRVmHpFs_rus0">
            <a:extLst>
              <a:ext uri="{FF2B5EF4-FFF2-40B4-BE49-F238E27FC236}">
                <a16:creationId xmlns:a16="http://schemas.microsoft.com/office/drawing/2014/main" id="{54A093E0-0F25-E042-90A2-9F5F72BA6F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6446" y="1111250"/>
            <a:ext cx="3898900" cy="292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29024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t>Kết</a:t>
            </a:r>
            <a:r>
              <a:rPr lang="en" dirty="0"/>
              <a:t> </a:t>
            </a:r>
            <a:r>
              <a:rPr lang="en" dirty="0" err="1"/>
              <a:t>quả</a:t>
            </a:r>
            <a:r>
              <a:rPr lang="en" dirty="0"/>
              <a:t> </a:t>
            </a:r>
            <a:r>
              <a:rPr lang="en" dirty="0" err="1"/>
              <a:t>thực</a:t>
            </a:r>
            <a:r>
              <a:rPr lang="en" dirty="0"/>
              <a:t> </a:t>
            </a:r>
            <a:r>
              <a:rPr lang="en" dirty="0" err="1"/>
              <a:t>nghiệm</a:t>
            </a:r>
            <a:endParaRPr dirty="0"/>
          </a:p>
        </p:txBody>
      </p:sp>
      <p:sp>
        <p:nvSpPr>
          <p:cNvPr id="3" name="Rectangle 1">
            <a:extLst>
              <a:ext uri="{FF2B5EF4-FFF2-40B4-BE49-F238E27FC236}">
                <a16:creationId xmlns:a16="http://schemas.microsoft.com/office/drawing/2014/main" id="{6862CD16-7124-CA4F-95DC-90B9639A3D20}"/>
              </a:ext>
            </a:extLst>
          </p:cNvPr>
          <p:cNvSpPr>
            <a:spLocks noChangeArrowheads="1"/>
          </p:cNvSpPr>
          <p:nvPr/>
        </p:nvSpPr>
        <p:spPr bwMode="auto">
          <a:xfrm>
            <a:off x="1600200" y="197643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A90A7DCA-B97A-824B-8FBC-49B230143FCF}"/>
              </a:ext>
            </a:extLst>
          </p:cNvPr>
          <p:cNvSpPr txBox="1"/>
          <p:nvPr/>
        </p:nvSpPr>
        <p:spPr>
          <a:xfrm>
            <a:off x="880946" y="4186164"/>
            <a:ext cx="3122342" cy="584775"/>
          </a:xfrm>
          <a:prstGeom prst="rect">
            <a:avLst/>
          </a:prstGeom>
          <a:noFill/>
        </p:spPr>
        <p:txBody>
          <a:bodyPr wrap="square" rtlCol="0">
            <a:spAutoFit/>
          </a:bodyPr>
          <a:lstStyle/>
          <a:p>
            <a:pPr algn="ctr"/>
            <a:r>
              <a:rPr lang="en-US" sz="1600" b="1" dirty="0" err="1">
                <a:solidFill>
                  <a:schemeClr val="bg1"/>
                </a:solidFill>
              </a:rPr>
              <a:t>Phân</a:t>
            </a:r>
            <a:r>
              <a:rPr lang="en-US" sz="1600" b="1" dirty="0">
                <a:solidFill>
                  <a:schemeClr val="bg1"/>
                </a:solidFill>
              </a:rPr>
              <a:t> </a:t>
            </a:r>
            <a:r>
              <a:rPr lang="en-US" sz="1600" b="1" dirty="0" err="1">
                <a:solidFill>
                  <a:schemeClr val="bg1"/>
                </a:solidFill>
              </a:rPr>
              <a:t>phối</a:t>
            </a:r>
            <a:r>
              <a:rPr lang="en-US" sz="1600" b="1" dirty="0">
                <a:solidFill>
                  <a:schemeClr val="bg1"/>
                </a:solidFill>
              </a:rPr>
              <a:t> </a:t>
            </a:r>
            <a:r>
              <a:rPr lang="en-US" sz="1600" b="1" dirty="0" err="1">
                <a:solidFill>
                  <a:schemeClr val="bg1"/>
                </a:solidFill>
              </a:rPr>
              <a:t>giá</a:t>
            </a:r>
            <a:r>
              <a:rPr lang="en-US" sz="1600" b="1" dirty="0">
                <a:solidFill>
                  <a:schemeClr val="bg1"/>
                </a:solidFill>
              </a:rPr>
              <a:t> </a:t>
            </a:r>
            <a:r>
              <a:rPr lang="en-US" sz="1600" b="1" dirty="0" err="1">
                <a:solidFill>
                  <a:schemeClr val="bg1"/>
                </a:solidFill>
              </a:rPr>
              <a:t>trị</a:t>
            </a:r>
            <a:r>
              <a:rPr lang="en-US" sz="1600" b="1" dirty="0">
                <a:solidFill>
                  <a:schemeClr val="bg1"/>
                </a:solidFill>
              </a:rPr>
              <a:t> </a:t>
            </a:r>
            <a:r>
              <a:rPr lang="en-US" sz="1600" b="1" dirty="0" err="1">
                <a:solidFill>
                  <a:schemeClr val="bg1"/>
                </a:solidFill>
              </a:rPr>
              <a:t>lỗi</a:t>
            </a:r>
            <a:r>
              <a:rPr lang="en-US" sz="1600" b="1" dirty="0">
                <a:solidFill>
                  <a:schemeClr val="bg1"/>
                </a:solidFill>
              </a:rPr>
              <a:t> </a:t>
            </a:r>
            <a:r>
              <a:rPr lang="en-US" sz="1600" b="1" dirty="0" err="1">
                <a:solidFill>
                  <a:schemeClr val="bg1"/>
                </a:solidFill>
              </a:rPr>
              <a:t>của</a:t>
            </a:r>
            <a:r>
              <a:rPr lang="en-US" sz="1600" b="1" dirty="0">
                <a:solidFill>
                  <a:schemeClr val="bg1"/>
                </a:solidFill>
              </a:rPr>
              <a:t> </a:t>
            </a:r>
            <a:r>
              <a:rPr lang="en-US" sz="1600" b="1" dirty="0" err="1">
                <a:solidFill>
                  <a:schemeClr val="bg1"/>
                </a:solidFill>
              </a:rPr>
              <a:t>mô</a:t>
            </a:r>
            <a:r>
              <a:rPr lang="en-US" sz="1600" b="1" dirty="0">
                <a:solidFill>
                  <a:schemeClr val="bg1"/>
                </a:solidFill>
              </a:rPr>
              <a:t> </a:t>
            </a:r>
            <a:r>
              <a:rPr lang="en-US" sz="1600" b="1" dirty="0" err="1">
                <a:solidFill>
                  <a:schemeClr val="bg1"/>
                </a:solidFill>
              </a:rPr>
              <a:t>hình</a:t>
            </a:r>
            <a:r>
              <a:rPr lang="en-US" sz="1600" b="1" dirty="0">
                <a:solidFill>
                  <a:schemeClr val="bg1"/>
                </a:solidFill>
              </a:rPr>
              <a:t> </a:t>
            </a:r>
            <a:r>
              <a:rPr lang="en-US" sz="1600" b="1" dirty="0" err="1">
                <a:solidFill>
                  <a:schemeClr val="bg1"/>
                </a:solidFill>
              </a:rPr>
              <a:t>với</a:t>
            </a:r>
            <a:r>
              <a:rPr lang="en-US" sz="1600" b="1" dirty="0">
                <a:solidFill>
                  <a:schemeClr val="bg1"/>
                </a:solidFill>
              </a:rPr>
              <a:t> 2 </a:t>
            </a:r>
            <a:r>
              <a:rPr lang="en-US" sz="1600" b="1" dirty="0" err="1">
                <a:solidFill>
                  <a:schemeClr val="bg1"/>
                </a:solidFill>
              </a:rPr>
              <a:t>lớp</a:t>
            </a:r>
            <a:r>
              <a:rPr lang="en-US" sz="1600" b="1" dirty="0">
                <a:solidFill>
                  <a:schemeClr val="bg1"/>
                </a:solidFill>
              </a:rPr>
              <a:t> </a:t>
            </a:r>
            <a:r>
              <a:rPr lang="en-US" sz="1600" b="1" dirty="0" err="1">
                <a:solidFill>
                  <a:schemeClr val="bg1"/>
                </a:solidFill>
              </a:rPr>
              <a:t>ẩn</a:t>
            </a:r>
            <a:endParaRPr lang="en-US" sz="1600" b="1" dirty="0">
              <a:solidFill>
                <a:schemeClr val="bg1"/>
              </a:solidFill>
            </a:endParaRPr>
          </a:p>
        </p:txBody>
      </p:sp>
      <p:sp>
        <p:nvSpPr>
          <p:cNvPr id="9" name="TextBox 8">
            <a:extLst>
              <a:ext uri="{FF2B5EF4-FFF2-40B4-BE49-F238E27FC236}">
                <a16:creationId xmlns:a16="http://schemas.microsoft.com/office/drawing/2014/main" id="{89366129-4C3B-9F46-ABD5-C5E9149EAE1C}"/>
              </a:ext>
            </a:extLst>
          </p:cNvPr>
          <p:cNvSpPr txBox="1"/>
          <p:nvPr/>
        </p:nvSpPr>
        <p:spPr>
          <a:xfrm>
            <a:off x="5341043" y="4186164"/>
            <a:ext cx="3122342" cy="584775"/>
          </a:xfrm>
          <a:prstGeom prst="rect">
            <a:avLst/>
          </a:prstGeom>
          <a:noFill/>
        </p:spPr>
        <p:txBody>
          <a:bodyPr wrap="square" rtlCol="0">
            <a:spAutoFit/>
          </a:bodyPr>
          <a:lstStyle/>
          <a:p>
            <a:pPr algn="ctr"/>
            <a:r>
              <a:rPr lang="en-US" sz="1600" b="1" dirty="0" err="1">
                <a:solidFill>
                  <a:schemeClr val="bg1"/>
                </a:solidFill>
              </a:rPr>
              <a:t>Phân</a:t>
            </a:r>
            <a:r>
              <a:rPr lang="en-US" sz="1600" b="1" dirty="0">
                <a:solidFill>
                  <a:schemeClr val="bg1"/>
                </a:solidFill>
              </a:rPr>
              <a:t> </a:t>
            </a:r>
            <a:r>
              <a:rPr lang="en-US" sz="1600" b="1" dirty="0" err="1">
                <a:solidFill>
                  <a:schemeClr val="bg1"/>
                </a:solidFill>
              </a:rPr>
              <a:t>phối</a:t>
            </a:r>
            <a:r>
              <a:rPr lang="en-US" sz="1600" b="1" dirty="0">
                <a:solidFill>
                  <a:schemeClr val="bg1"/>
                </a:solidFill>
              </a:rPr>
              <a:t> </a:t>
            </a:r>
            <a:r>
              <a:rPr lang="en-US" sz="1600" b="1" dirty="0" err="1">
                <a:solidFill>
                  <a:schemeClr val="bg1"/>
                </a:solidFill>
              </a:rPr>
              <a:t>giá</a:t>
            </a:r>
            <a:r>
              <a:rPr lang="en-US" sz="1600" b="1" dirty="0">
                <a:solidFill>
                  <a:schemeClr val="bg1"/>
                </a:solidFill>
              </a:rPr>
              <a:t> </a:t>
            </a:r>
            <a:r>
              <a:rPr lang="en-US" sz="1600" b="1" dirty="0" err="1">
                <a:solidFill>
                  <a:schemeClr val="bg1"/>
                </a:solidFill>
              </a:rPr>
              <a:t>trị</a:t>
            </a:r>
            <a:r>
              <a:rPr lang="en-US" sz="1600" b="1" dirty="0">
                <a:solidFill>
                  <a:schemeClr val="bg1"/>
                </a:solidFill>
              </a:rPr>
              <a:t> </a:t>
            </a:r>
            <a:r>
              <a:rPr lang="en-US" sz="1600" b="1" dirty="0" err="1">
                <a:solidFill>
                  <a:schemeClr val="bg1"/>
                </a:solidFill>
              </a:rPr>
              <a:t>lỗi</a:t>
            </a:r>
            <a:r>
              <a:rPr lang="en-US" sz="1600" b="1" dirty="0">
                <a:solidFill>
                  <a:schemeClr val="bg1"/>
                </a:solidFill>
              </a:rPr>
              <a:t> </a:t>
            </a:r>
            <a:r>
              <a:rPr lang="en-US" sz="1600" b="1" dirty="0" err="1">
                <a:solidFill>
                  <a:schemeClr val="bg1"/>
                </a:solidFill>
              </a:rPr>
              <a:t>của</a:t>
            </a:r>
            <a:r>
              <a:rPr lang="en-US" sz="1600" b="1" dirty="0">
                <a:solidFill>
                  <a:schemeClr val="bg1"/>
                </a:solidFill>
              </a:rPr>
              <a:t> </a:t>
            </a:r>
            <a:r>
              <a:rPr lang="en-US" sz="1600" b="1" dirty="0" err="1">
                <a:solidFill>
                  <a:schemeClr val="bg1"/>
                </a:solidFill>
              </a:rPr>
              <a:t>mô</a:t>
            </a:r>
            <a:r>
              <a:rPr lang="en-US" sz="1600" b="1" dirty="0">
                <a:solidFill>
                  <a:schemeClr val="bg1"/>
                </a:solidFill>
              </a:rPr>
              <a:t> </a:t>
            </a:r>
            <a:r>
              <a:rPr lang="en-US" sz="1600" b="1" dirty="0" err="1">
                <a:solidFill>
                  <a:schemeClr val="bg1"/>
                </a:solidFill>
              </a:rPr>
              <a:t>hình</a:t>
            </a:r>
            <a:r>
              <a:rPr lang="en-US" sz="1600" b="1" dirty="0">
                <a:solidFill>
                  <a:schemeClr val="bg1"/>
                </a:solidFill>
              </a:rPr>
              <a:t> với3 </a:t>
            </a:r>
            <a:r>
              <a:rPr lang="en-US" sz="1600" b="1" dirty="0" err="1">
                <a:solidFill>
                  <a:schemeClr val="bg1"/>
                </a:solidFill>
              </a:rPr>
              <a:t>lớp</a:t>
            </a:r>
            <a:r>
              <a:rPr lang="en-US" sz="1600" b="1" dirty="0">
                <a:solidFill>
                  <a:schemeClr val="bg1"/>
                </a:solidFill>
              </a:rPr>
              <a:t> </a:t>
            </a:r>
            <a:r>
              <a:rPr lang="en-US" sz="1600" b="1" dirty="0" err="1">
                <a:solidFill>
                  <a:schemeClr val="bg1"/>
                </a:solidFill>
              </a:rPr>
              <a:t>ẩn</a:t>
            </a:r>
            <a:endParaRPr lang="en-US" sz="1600" b="1" dirty="0">
              <a:solidFill>
                <a:schemeClr val="bg1"/>
              </a:solidFill>
            </a:endParaRPr>
          </a:p>
        </p:txBody>
      </p:sp>
      <p:pic>
        <p:nvPicPr>
          <p:cNvPr id="6146" name="Picture 2" descr="https://lh3.googleusercontent.com/mVjQw_XK3kOaHb4_OJGxnV0Dkubnc29mz27Gy9_lq5h8NCDknNgibM3yYdwPgDPZKHvfR8qgHBBtmT8bLji_5xxkubEcYLsf4LBYxQvylHbP8Z7KdGfV68stLQpnmEPttseId-0u">
            <a:extLst>
              <a:ext uri="{FF2B5EF4-FFF2-40B4-BE49-F238E27FC236}">
                <a16:creationId xmlns:a16="http://schemas.microsoft.com/office/drawing/2014/main" id="{F254C588-9E0D-2C4C-8BA3-652DC517FE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3266" y="1111250"/>
            <a:ext cx="3898900" cy="292100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s://lh6.googleusercontent.com/XmsdSZ8DmHKDoLJeuA6kjjgSWYKWi8v4rJXlE5QkkCJF7kC414bPh0uRwk5a8UxyZcNgg-Q8SQ_gsiWq8hhvRfqaILTgSO0B6rByCsxibLfo-kFTsxWDxMWPEV6l2f5SdUdq3GYd">
            <a:extLst>
              <a:ext uri="{FF2B5EF4-FFF2-40B4-BE49-F238E27FC236}">
                <a16:creationId xmlns:a16="http://schemas.microsoft.com/office/drawing/2014/main" id="{A1B0711A-8134-6E4C-B8D4-9B20FB2B53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2667" y="1130649"/>
            <a:ext cx="3898900" cy="292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585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15"/>
          <p:cNvSpPr txBox="1">
            <a:spLocks noGrp="1"/>
          </p:cNvSpPr>
          <p:nvPr>
            <p:ph type="ctrTitle"/>
          </p:nvPr>
        </p:nvSpPr>
        <p:spPr>
          <a:xfrm>
            <a:off x="824000" y="191143"/>
            <a:ext cx="4255500" cy="84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mj-lt"/>
              </a:rPr>
              <a:t>Introduction</a:t>
            </a:r>
            <a:endParaRPr dirty="0">
              <a:latin typeface="+mj-lt"/>
            </a:endParaRPr>
          </a:p>
        </p:txBody>
      </p:sp>
      <p:sp>
        <p:nvSpPr>
          <p:cNvPr id="290" name="Google Shape;290;p15"/>
          <p:cNvSpPr txBox="1">
            <a:spLocks noGrp="1"/>
          </p:cNvSpPr>
          <p:nvPr>
            <p:ph type="subTitle" idx="1"/>
          </p:nvPr>
        </p:nvSpPr>
        <p:spPr>
          <a:xfrm>
            <a:off x="824000" y="967450"/>
            <a:ext cx="7554000" cy="3324000"/>
          </a:xfrm>
          <a:prstGeom prst="rect">
            <a:avLst/>
          </a:prstGeom>
        </p:spPr>
        <p:txBody>
          <a:bodyPr spcFirstLastPara="1" wrap="square" lIns="91425" tIns="91425" rIns="91425" bIns="91425" anchor="t" anchorCtr="0">
            <a:noAutofit/>
          </a:bodyPr>
          <a:lstStyle/>
          <a:p>
            <a:pPr marL="914400" lvl="0"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j-lt"/>
                <a:ea typeface="Maven Pro"/>
                <a:cs typeface="Maven Pro"/>
                <a:sym typeface="Maven Pro"/>
              </a:rPr>
              <a:t>Giới</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thiệu</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về</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học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sâu</a:t>
            </a:r>
            <a:endParaRPr dirty="0">
              <a:solidFill>
                <a:srgbClr val="FFFFFF"/>
              </a:solidFill>
              <a:latin typeface="+mj-lt"/>
              <a:ea typeface="Maven Pro"/>
              <a:cs typeface="Maven Pro"/>
              <a:sym typeface="Maven Pro"/>
            </a:endParaRPr>
          </a:p>
          <a:p>
            <a:pPr marL="1371600" lvl="1"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j-lt"/>
                <a:ea typeface="Maven Pro"/>
                <a:cs typeface="Maven Pro"/>
                <a:sym typeface="Maven Pro"/>
              </a:rPr>
              <a:t>Các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mô</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hình</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học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sâu</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tập</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trung</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vào</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việc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học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các</a:t>
            </a:r>
            <a:r>
              <a:rPr lang="en" dirty="0">
                <a:solidFill>
                  <a:srgbClr val="FFFFFF"/>
                </a:solidFill>
                <a:latin typeface="+mj-lt"/>
                <a:ea typeface="Maven Pro"/>
                <a:cs typeface="Maven Pro"/>
                <a:sym typeface="Maven Pro"/>
              </a:rPr>
              <a:t> features </a:t>
            </a:r>
            <a:r>
              <a:rPr lang="en" dirty="0" err="1">
                <a:solidFill>
                  <a:srgbClr val="FFFFFF"/>
                </a:solidFill>
                <a:latin typeface="+mj-lt"/>
                <a:ea typeface="Maven Pro"/>
                <a:cs typeface="Maven Pro"/>
                <a:sym typeface="Maven Pro"/>
              </a:rPr>
              <a:t>phân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cấp</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với</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các</a:t>
            </a:r>
            <a:r>
              <a:rPr lang="en" dirty="0">
                <a:solidFill>
                  <a:srgbClr val="FFFFFF"/>
                </a:solidFill>
                <a:latin typeface="+mj-lt"/>
                <a:ea typeface="Maven Pro"/>
                <a:cs typeface="Maven Pro"/>
                <a:sym typeface="Maven Pro"/>
              </a:rPr>
              <a:t> features </a:t>
            </a:r>
            <a:r>
              <a:rPr lang="en" dirty="0" err="1">
                <a:solidFill>
                  <a:srgbClr val="FFFFFF"/>
                </a:solidFill>
                <a:latin typeface="+mj-lt"/>
                <a:ea typeface="Maven Pro"/>
                <a:cs typeface="Maven Pro"/>
                <a:sym typeface="Maven Pro"/>
              </a:rPr>
              <a:t>cấp</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cao</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được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cấu</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trúc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bởi</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các</a:t>
            </a:r>
            <a:r>
              <a:rPr lang="en" dirty="0">
                <a:solidFill>
                  <a:srgbClr val="FFFFFF"/>
                </a:solidFill>
                <a:latin typeface="+mj-lt"/>
                <a:ea typeface="Maven Pro"/>
                <a:cs typeface="Maven Pro"/>
                <a:sym typeface="Maven Pro"/>
              </a:rPr>
              <a:t> feature </a:t>
            </a:r>
            <a:r>
              <a:rPr lang="en" dirty="0" err="1">
                <a:solidFill>
                  <a:srgbClr val="FFFFFF"/>
                </a:solidFill>
                <a:latin typeface="+mj-lt"/>
                <a:ea typeface="Maven Pro"/>
                <a:cs typeface="Maven Pro"/>
                <a:sym typeface="Maven Pro"/>
              </a:rPr>
              <a:t>cấp</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thấp</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hơn</a:t>
            </a:r>
            <a:r>
              <a:rPr lang="en" dirty="0">
                <a:solidFill>
                  <a:srgbClr val="FFFFFF"/>
                </a:solidFill>
                <a:latin typeface="+mj-lt"/>
                <a:ea typeface="Maven Pro"/>
                <a:cs typeface="Maven Pro"/>
                <a:sym typeface="Maven Pro"/>
              </a:rPr>
              <a:t>.</a:t>
            </a:r>
            <a:endParaRPr dirty="0">
              <a:solidFill>
                <a:srgbClr val="FFFFFF"/>
              </a:solidFill>
              <a:latin typeface="+mj-lt"/>
              <a:ea typeface="Maven Pro"/>
              <a:cs typeface="Maven Pro"/>
              <a:sym typeface="Maven Pro"/>
            </a:endParaRPr>
          </a:p>
          <a:p>
            <a:pPr marL="1371600" lvl="1"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j-lt"/>
                <a:ea typeface="Maven Pro"/>
                <a:cs typeface="Maven Pro"/>
                <a:sym typeface="Maven Pro"/>
              </a:rPr>
              <a:t>Chúng</a:t>
            </a:r>
            <a:r>
              <a:rPr lang="en" dirty="0">
                <a:solidFill>
                  <a:srgbClr val="FFFFFF"/>
                </a:solidFill>
                <a:latin typeface="+mj-lt"/>
                <a:ea typeface="Maven Pro"/>
                <a:cs typeface="Maven Pro"/>
                <a:sym typeface="Maven Pro"/>
              </a:rPr>
              <a:t> bao </a:t>
            </a:r>
            <a:r>
              <a:rPr lang="en" dirty="0" err="1">
                <a:solidFill>
                  <a:srgbClr val="FFFFFF"/>
                </a:solidFill>
                <a:latin typeface="+mj-lt"/>
                <a:ea typeface="Maven Pro"/>
                <a:cs typeface="Maven Pro"/>
                <a:sym typeface="Maven Pro"/>
              </a:rPr>
              <a:t>gồm</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các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phương</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pháp</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học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cho</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các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kiến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trúc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sâu</a:t>
            </a:r>
            <a:r>
              <a:rPr lang="en" dirty="0">
                <a:solidFill>
                  <a:srgbClr val="FFFFFF"/>
                </a:solidFill>
                <a:latin typeface="+mj-lt"/>
                <a:ea typeface="Maven Pro"/>
                <a:cs typeface="Maven Pro"/>
                <a:sym typeface="Maven Pro"/>
              </a:rPr>
              <a:t>: Bao </a:t>
            </a:r>
            <a:r>
              <a:rPr lang="en" dirty="0" err="1">
                <a:solidFill>
                  <a:srgbClr val="FFFFFF"/>
                </a:solidFill>
                <a:latin typeface="+mj-lt"/>
                <a:ea typeface="Maven Pro"/>
                <a:cs typeface="Maven Pro"/>
                <a:sym typeface="Maven Pro"/>
              </a:rPr>
              <a:t>gồm</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mạng</a:t>
            </a:r>
            <a:r>
              <a:rPr lang="en" dirty="0">
                <a:solidFill>
                  <a:srgbClr val="FFFFFF"/>
                </a:solidFill>
                <a:latin typeface="+mj-lt"/>
                <a:ea typeface="Maven Pro"/>
                <a:cs typeface="Maven Pro"/>
                <a:sym typeface="Maven Pro"/>
              </a:rPr>
              <a:t> neural </a:t>
            </a:r>
            <a:r>
              <a:rPr lang="en" dirty="0" err="1">
                <a:solidFill>
                  <a:srgbClr val="FFFFFF"/>
                </a:solidFill>
                <a:latin typeface="+mj-lt"/>
                <a:ea typeface="Maven Pro"/>
                <a:cs typeface="Maven Pro"/>
                <a:sym typeface="Maven Pro"/>
              </a:rPr>
              <a:t>với</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nhiều</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lớp</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ẩn</a:t>
            </a:r>
            <a:r>
              <a:rPr lang="en" dirty="0">
                <a:solidFill>
                  <a:srgbClr val="FFFFFF"/>
                </a:solidFill>
                <a:latin typeface="+mj-lt"/>
                <a:ea typeface="Maven Pro"/>
                <a:cs typeface="Maven Pro"/>
                <a:sym typeface="Maven Pro"/>
              </a:rPr>
              <a:t>,...</a:t>
            </a:r>
            <a:endParaRPr dirty="0">
              <a:solidFill>
                <a:srgbClr val="FFFFFF"/>
              </a:solidFill>
              <a:latin typeface="+mj-lt"/>
              <a:ea typeface="Maven Pro"/>
              <a:cs typeface="Maven Pro"/>
              <a:sym typeface="Maven Pro"/>
            </a:endParaRPr>
          </a:p>
          <a:p>
            <a:pPr marL="1371600" lvl="1"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j-lt"/>
                <a:ea typeface="Maven Pro"/>
                <a:cs typeface="Maven Pro"/>
                <a:sym typeface="Maven Pro"/>
              </a:rPr>
              <a:t>Các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kết</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quả</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lý</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thuyết</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được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đánh</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giá</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và</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thảo</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luận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bởi</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Bengio</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và</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LeCun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khuyến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nghị</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rằng</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để</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học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các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hàm</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phức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tạp</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mà</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có</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thể</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được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biểu</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diễn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với</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mức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độ</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trừu</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tượng</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cao</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có</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thể</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cần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thiết</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tới</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các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kiến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trúc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sâu</a:t>
            </a:r>
            <a:r>
              <a:rPr lang="en" dirty="0">
                <a:solidFill>
                  <a:srgbClr val="FFFFFF"/>
                </a:solidFill>
                <a:latin typeface="+mj-lt"/>
                <a:ea typeface="Maven Pro"/>
                <a:cs typeface="Maven Pro"/>
                <a:sym typeface="Maven Pro"/>
              </a:rPr>
              <a:t>.</a:t>
            </a:r>
            <a:endParaRPr dirty="0">
              <a:solidFill>
                <a:srgbClr val="FFFFFF"/>
              </a:solidFill>
              <a:latin typeface="+mj-lt"/>
              <a:ea typeface="Maven Pro"/>
              <a:cs typeface="Maven Pro"/>
              <a:sym typeface="Maven Pro"/>
            </a:endParaRPr>
          </a:p>
          <a:p>
            <a:pPr marL="1371600" lvl="1"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j-lt"/>
                <a:ea typeface="Maven Pro"/>
                <a:cs typeface="Maven Pro"/>
                <a:sym typeface="Maven Pro"/>
              </a:rPr>
              <a:t>Nhiều</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nghiên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cứu</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chỉ</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ra</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rằng</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các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công</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việc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liên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quan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tới</a:t>
            </a:r>
            <a:r>
              <a:rPr lang="en" dirty="0">
                <a:solidFill>
                  <a:srgbClr val="FFFFFF"/>
                </a:solidFill>
                <a:latin typeface="+mj-lt"/>
                <a:ea typeface="Maven Pro"/>
                <a:cs typeface="Maven Pro"/>
                <a:sym typeface="Maven Pro"/>
              </a:rPr>
              <a:t> Computer vision, </a:t>
            </a:r>
            <a:r>
              <a:rPr lang="en" dirty="0" err="1">
                <a:solidFill>
                  <a:srgbClr val="FFFFFF"/>
                </a:solidFill>
                <a:latin typeface="+mj-lt"/>
                <a:ea typeface="Maven Pro"/>
                <a:cs typeface="Maven Pro"/>
                <a:sym typeface="Maven Pro"/>
              </a:rPr>
              <a:t>xử</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lý</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ngôn</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ngữ</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tự</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nhiên</a:t>
            </a:r>
            <a:r>
              <a:rPr lang="en" dirty="0">
                <a:solidFill>
                  <a:srgbClr val="FFFFFF"/>
                </a:solidFill>
                <a:latin typeface="+mj-lt"/>
                <a:ea typeface="Maven Pro"/>
                <a:cs typeface="Maven Pro"/>
                <a:sym typeface="Maven Pro"/>
              </a:rPr>
              <a:t> hay </a:t>
            </a:r>
            <a:r>
              <a:rPr lang="en" dirty="0" err="1">
                <a:solidFill>
                  <a:srgbClr val="FFFFFF"/>
                </a:solidFill>
                <a:latin typeface="+mj-lt"/>
                <a:ea typeface="Maven Pro"/>
                <a:cs typeface="Maven Pro"/>
                <a:sym typeface="Maven Pro"/>
              </a:rPr>
              <a:t>truy</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xuất</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thông</a:t>
            </a:r>
            <a:r>
              <a:rPr lang="en" dirty="0">
                <a:solidFill>
                  <a:srgbClr val="FFFFFF"/>
                </a:solidFill>
                <a:latin typeface="+mj-lt"/>
                <a:ea typeface="Maven Pro"/>
                <a:cs typeface="Maven Pro"/>
                <a:sym typeface="Maven Pro"/>
              </a:rPr>
              <a:t> tin - </a:t>
            </a:r>
            <a:r>
              <a:rPr lang="en" dirty="0" err="1">
                <a:solidFill>
                  <a:srgbClr val="FFFFFF"/>
                </a:solidFill>
                <a:latin typeface="+mj-lt"/>
                <a:ea typeface="Maven Pro"/>
                <a:cs typeface="Maven Pro"/>
                <a:sym typeface="Maven Pro"/>
              </a:rPr>
              <a:t>các</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mô</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hình</a:t>
            </a:r>
            <a:r>
              <a:rPr lang="en" dirty="0">
                <a:solidFill>
                  <a:srgbClr val="FFFFFF"/>
                </a:solidFill>
                <a:latin typeface="+mj-lt"/>
                <a:ea typeface="Maven Pro"/>
                <a:cs typeface="Maven Pro"/>
                <a:sym typeface="Maven Pro"/>
              </a:rPr>
              <a:t> deep learning </a:t>
            </a:r>
            <a:r>
              <a:rPr lang="en" dirty="0" err="1">
                <a:solidFill>
                  <a:srgbClr val="FFFFFF"/>
                </a:solidFill>
                <a:latin typeface="+mj-lt"/>
                <a:ea typeface="Maven Pro"/>
                <a:cs typeface="Maven Pro"/>
                <a:sym typeface="Maven Pro"/>
              </a:rPr>
              <a:t>đã</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đem</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lại</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kết</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quả</a:t>
            </a:r>
            <a:r>
              <a:rPr lang="en" dirty="0">
                <a:solidFill>
                  <a:srgbClr val="FFFFFF"/>
                </a:solidFill>
                <a:latin typeface="+mj-lt"/>
                <a:ea typeface="Maven Pro"/>
                <a:cs typeface="Maven Pro"/>
                <a:sym typeface="Maven Pro"/>
              </a:rPr>
              <a:t> </a:t>
            </a:r>
            <a:r>
              <a:rPr lang="en" dirty="0" err="1">
                <a:solidFill>
                  <a:srgbClr val="FFFFFF"/>
                </a:solidFill>
                <a:latin typeface="+mj-lt"/>
                <a:ea typeface="Maven Pro"/>
                <a:cs typeface="Maven Pro"/>
                <a:sym typeface="Maven Pro"/>
              </a:rPr>
              <a:t>tốt</a:t>
            </a:r>
            <a:r>
              <a:rPr lang="en" dirty="0">
                <a:solidFill>
                  <a:srgbClr val="FFFFFF"/>
                </a:solidFill>
                <a:latin typeface="+mj-lt"/>
                <a:ea typeface="Maven Pro"/>
                <a:cs typeface="Maven Pro"/>
                <a:sym typeface="Maven Pro"/>
              </a:rPr>
              <a:t>.</a:t>
            </a:r>
            <a:endParaRPr dirty="0">
              <a:solidFill>
                <a:srgbClr val="FFFFFF"/>
              </a:solidFill>
              <a:latin typeface="+mj-lt"/>
              <a:ea typeface="Maven Pro"/>
              <a:cs typeface="Maven Pro"/>
              <a:sym typeface="Maven Pro"/>
            </a:endParaRPr>
          </a:p>
          <a:p>
            <a:pPr marL="0" lvl="0" indent="0" algn="l" rtl="0">
              <a:spcBef>
                <a:spcPts val="0"/>
              </a:spcBef>
              <a:spcAft>
                <a:spcPts val="0"/>
              </a:spcAft>
              <a:buNone/>
            </a:pPr>
            <a:endParaRPr dirty="0">
              <a:latin typeface="Maven Pro"/>
              <a:ea typeface="Maven Pro"/>
              <a:cs typeface="Maven Pro"/>
              <a:sym typeface="Maven Pr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22"/>
          <p:cNvSpPr txBox="1"/>
          <p:nvPr/>
        </p:nvSpPr>
        <p:spPr>
          <a:xfrm>
            <a:off x="1775300" y="1561025"/>
            <a:ext cx="5872800" cy="30960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 sz="6000">
                <a:solidFill>
                  <a:srgbClr val="FFFFFF"/>
                </a:solidFill>
                <a:latin typeface="Maven Pro"/>
                <a:ea typeface="Maven Pro"/>
                <a:cs typeface="Maven Pro"/>
                <a:sym typeface="Maven Pro"/>
              </a:rPr>
              <a:t>Thank you</a:t>
            </a:r>
            <a:endParaRPr sz="6000">
              <a:solidFill>
                <a:srgbClr val="FFFFFF"/>
              </a:solidFill>
              <a:latin typeface="Maven Pro"/>
              <a:ea typeface="Maven Pro"/>
              <a:cs typeface="Maven Pro"/>
              <a:sym typeface="Maven Pr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16"/>
          <p:cNvSpPr txBox="1">
            <a:spLocks noGrp="1"/>
          </p:cNvSpPr>
          <p:nvPr>
            <p:ph type="ctrTitle"/>
          </p:nvPr>
        </p:nvSpPr>
        <p:spPr>
          <a:xfrm>
            <a:off x="824000" y="191143"/>
            <a:ext cx="4255500" cy="84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mn-lt"/>
              </a:rPr>
              <a:t>Introduction</a:t>
            </a:r>
            <a:endParaRPr dirty="0">
              <a:latin typeface="+mn-lt"/>
            </a:endParaRPr>
          </a:p>
        </p:txBody>
      </p:sp>
      <p:sp>
        <p:nvSpPr>
          <p:cNvPr id="296" name="Google Shape;296;p16"/>
          <p:cNvSpPr txBox="1">
            <a:spLocks noGrp="1"/>
          </p:cNvSpPr>
          <p:nvPr>
            <p:ph type="subTitle" idx="1"/>
          </p:nvPr>
        </p:nvSpPr>
        <p:spPr>
          <a:xfrm>
            <a:off x="486375" y="930975"/>
            <a:ext cx="8426700" cy="3360600"/>
          </a:xfrm>
          <a:prstGeom prst="rect">
            <a:avLst/>
          </a:prstGeom>
        </p:spPr>
        <p:txBody>
          <a:bodyPr spcFirstLastPara="1" wrap="square" lIns="91425" tIns="91425" rIns="91425" bIns="91425" anchor="t" anchorCtr="0">
            <a:noAutofit/>
          </a:bodyPr>
          <a:lstStyle/>
          <a:p>
            <a:pPr marL="914400" lvl="0"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n-lt"/>
                <a:ea typeface="Maven Pro"/>
                <a:cs typeface="Maven Pro"/>
                <a:sym typeface="Maven Pro"/>
              </a:rPr>
              <a:t>Giới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thiệu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về</a:t>
            </a:r>
            <a:r>
              <a:rPr lang="en" dirty="0">
                <a:solidFill>
                  <a:srgbClr val="FFFFFF"/>
                </a:solidFill>
                <a:latin typeface="+mn-lt"/>
                <a:ea typeface="Maven Pro"/>
                <a:cs typeface="Maven Pro"/>
                <a:sym typeface="Maven Pro"/>
              </a:rPr>
              <a:t> unsupervised learning</a:t>
            </a:r>
            <a:endParaRPr dirty="0">
              <a:solidFill>
                <a:srgbClr val="FFFFFF"/>
              </a:solidFill>
              <a:latin typeface="+mn-lt"/>
              <a:ea typeface="Maven Pro"/>
              <a:cs typeface="Maven Pro"/>
              <a:sym typeface="Maven Pro"/>
            </a:endParaRPr>
          </a:p>
          <a:p>
            <a:pPr marL="1371600" lvl="1"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n-lt"/>
                <a:ea typeface="Maven Pro"/>
                <a:cs typeface="Maven Pro"/>
                <a:sym typeface="Maven Pro"/>
              </a:rPr>
              <a:t>Bước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đột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phát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trong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chiến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lược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huấn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luyện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mô</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hình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học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sâu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xuất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hiện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năm</a:t>
            </a:r>
            <a:r>
              <a:rPr lang="en" dirty="0">
                <a:solidFill>
                  <a:srgbClr val="FFFFFF"/>
                </a:solidFill>
                <a:latin typeface="+mn-lt"/>
                <a:ea typeface="Maven Pro"/>
                <a:cs typeface="Maven Pro"/>
                <a:sym typeface="Maven Pro"/>
              </a:rPr>
              <a:t> 2006 </a:t>
            </a:r>
            <a:r>
              <a:rPr lang="en" dirty="0" err="1">
                <a:solidFill>
                  <a:srgbClr val="FFFFFF"/>
                </a:solidFill>
                <a:latin typeface="+mn-lt"/>
                <a:ea typeface="Maven Pro"/>
                <a:cs typeface="Maven Pro"/>
                <a:sym typeface="Maven Pro"/>
              </a:rPr>
              <a:t>với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sử</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xuất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hiện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của</a:t>
            </a:r>
            <a:r>
              <a:rPr lang="en" dirty="0">
                <a:solidFill>
                  <a:srgbClr val="FFFFFF"/>
                </a:solidFill>
                <a:latin typeface="+mn-lt"/>
                <a:ea typeface="Maven Pro"/>
                <a:cs typeface="Maven Pro"/>
                <a:sym typeface="Maven Pro"/>
              </a:rPr>
              <a:t> Deep belief networks </a:t>
            </a:r>
            <a:r>
              <a:rPr lang="en" dirty="0" err="1">
                <a:solidFill>
                  <a:srgbClr val="FFFFFF"/>
                </a:solidFill>
                <a:latin typeface="+mn-lt"/>
                <a:ea typeface="Maven Pro"/>
                <a:cs typeface="Maven Pro"/>
                <a:sym typeface="Maven Pro"/>
              </a:rPr>
              <a:t>và</a:t>
            </a:r>
            <a:r>
              <a:rPr lang="en" dirty="0">
                <a:solidFill>
                  <a:srgbClr val="FFFFFF"/>
                </a:solidFill>
                <a:latin typeface="+mn-lt"/>
                <a:ea typeface="Maven Pro"/>
                <a:cs typeface="Maven Pro"/>
                <a:sym typeface="Maven Pro"/>
              </a:rPr>
              <a:t> stacked auto-encoders </a:t>
            </a:r>
            <a:r>
              <a:rPr lang="en" dirty="0" err="1">
                <a:solidFill>
                  <a:srgbClr val="FFFFFF"/>
                </a:solidFill>
                <a:latin typeface="+mn-lt"/>
                <a:ea typeface="Maven Pro"/>
                <a:cs typeface="Maven Pro"/>
                <a:sym typeface="Maven Pro"/>
              </a:rPr>
              <a:t>dựa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trên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tiếp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cận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giống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nhau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trước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một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mô</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hình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không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giám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sát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và</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theo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sau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đó</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là</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tinh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chỉnh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mô</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hình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có</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giám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sát</a:t>
            </a:r>
            <a:r>
              <a:rPr lang="en" dirty="0">
                <a:solidFill>
                  <a:srgbClr val="FFFFFF"/>
                </a:solidFill>
                <a:latin typeface="+mn-lt"/>
                <a:ea typeface="Maven Pro"/>
                <a:cs typeface="Maven Pro"/>
                <a:sym typeface="Maven Pro"/>
              </a:rPr>
              <a:t>. </a:t>
            </a:r>
            <a:endParaRPr dirty="0">
              <a:solidFill>
                <a:srgbClr val="FFFFFF"/>
              </a:solidFill>
              <a:latin typeface="+mn-lt"/>
              <a:ea typeface="Maven Pro"/>
              <a:cs typeface="Maven Pro"/>
              <a:sym typeface="Maven Pro"/>
            </a:endParaRPr>
          </a:p>
          <a:p>
            <a:pPr marL="1371600" lvl="1"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n-lt"/>
                <a:ea typeface="Maven Pro"/>
                <a:cs typeface="Maven Pro"/>
                <a:sym typeface="Maven Pro"/>
              </a:rPr>
              <a:t>Một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lớp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được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trước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với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một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thuật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toán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học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tập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không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giám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sát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học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một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phép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biến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đổi</a:t>
            </a:r>
            <a:r>
              <a:rPr lang="en" dirty="0">
                <a:solidFill>
                  <a:srgbClr val="FFFFFF"/>
                </a:solidFill>
                <a:latin typeface="+mn-lt"/>
                <a:ea typeface="Maven Pro"/>
                <a:cs typeface="Maven Pro"/>
                <a:sym typeface="Maven Pro"/>
              </a:rPr>
              <a:t> phi </a:t>
            </a:r>
            <a:r>
              <a:rPr lang="en" dirty="0" err="1">
                <a:solidFill>
                  <a:srgbClr val="FFFFFF"/>
                </a:solidFill>
                <a:latin typeface="+mn-lt"/>
                <a:ea typeface="Maven Pro"/>
                <a:cs typeface="Maven Pro"/>
                <a:sym typeface="Maven Pro"/>
              </a:rPr>
              <a:t>tuyến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của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đầu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để</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nắm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bắt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biến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thể</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chính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trong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đầu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đó</a:t>
            </a:r>
            <a:r>
              <a:rPr lang="en" dirty="0">
                <a:solidFill>
                  <a:srgbClr val="FFFFFF"/>
                </a:solidFill>
                <a:latin typeface="+mn-lt"/>
                <a:ea typeface="Maven Pro"/>
                <a:cs typeface="Maven Pro"/>
                <a:sym typeface="Maven Pro"/>
              </a:rPr>
              <a:t>. </a:t>
            </a:r>
            <a:endParaRPr dirty="0">
              <a:solidFill>
                <a:srgbClr val="FFFFFF"/>
              </a:solidFill>
              <a:latin typeface="+mn-lt"/>
              <a:ea typeface="Maven Pro"/>
              <a:cs typeface="Maven Pro"/>
              <a:sym typeface="Maven Pro"/>
            </a:endParaRPr>
          </a:p>
          <a:p>
            <a:pPr marL="1371600" lvl="1"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n-lt"/>
                <a:ea typeface="Maven Pro"/>
                <a:cs typeface="Maven Pro"/>
                <a:sym typeface="Maven Pro"/>
              </a:rPr>
              <a:t>Việc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trước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không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được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giám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sát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này</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tiền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đề</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giai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đoạn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cuối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cùng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trong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đó</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kiến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trúc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sâu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được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điều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chỉnh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phù</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hợp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với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tiêu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chí</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được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giám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sát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với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tối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ưu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hóa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dựa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trên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độ</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dốc</a:t>
            </a:r>
            <a:r>
              <a:rPr lang="en" dirty="0">
                <a:solidFill>
                  <a:srgbClr val="FFFFFF"/>
                </a:solidFill>
                <a:latin typeface="+mn-lt"/>
                <a:ea typeface="Maven Pro"/>
                <a:cs typeface="Maven Pro"/>
                <a:sym typeface="Maven Pro"/>
              </a:rPr>
              <a:t>. </a:t>
            </a:r>
            <a:endParaRPr dirty="0">
              <a:solidFill>
                <a:srgbClr val="FFFFFF"/>
              </a:solidFill>
              <a:latin typeface="+mn-lt"/>
              <a:ea typeface="Maven Pro"/>
              <a:cs typeface="Maven Pro"/>
              <a:sym typeface="Maven Pro"/>
            </a:endParaRPr>
          </a:p>
          <a:p>
            <a:pPr marL="457200" lvl="0" indent="0" algn="l" rtl="0">
              <a:lnSpc>
                <a:spcPct val="115000"/>
              </a:lnSpc>
              <a:spcBef>
                <a:spcPts val="0"/>
              </a:spcBef>
              <a:spcAft>
                <a:spcPts val="0"/>
              </a:spcAft>
              <a:buNone/>
            </a:pPr>
            <a:r>
              <a:rPr lang="en" dirty="0">
                <a:solidFill>
                  <a:srgbClr val="FFFFFF"/>
                </a:solidFill>
                <a:latin typeface="+mn-lt"/>
                <a:ea typeface="Maven Pro"/>
                <a:cs typeface="Maven Pro"/>
                <a:sym typeface="Maven Pro"/>
              </a:rPr>
              <a:t>=&gt; </a:t>
            </a:r>
            <a:r>
              <a:rPr lang="en" dirty="0" err="1">
                <a:solidFill>
                  <a:srgbClr val="FFFFFF"/>
                </a:solidFill>
                <a:latin typeface="+mn-lt"/>
                <a:ea typeface="Maven Pro"/>
                <a:cs typeface="Maven Pro"/>
                <a:sym typeface="Maven Pro"/>
              </a:rPr>
              <a:t>Trong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khi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sự</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cải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thiện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về</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hiệu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suất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của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mô</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hình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sâu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được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dựa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trên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thông</a:t>
            </a:r>
            <a:r>
              <a:rPr lang="en" dirty="0">
                <a:solidFill>
                  <a:srgbClr val="FFFFFF"/>
                </a:solidFill>
                <a:latin typeface="+mn-lt"/>
                <a:ea typeface="Maven Pro"/>
                <a:cs typeface="Maven Pro"/>
                <a:sym typeface="Maven Pro"/>
              </a:rPr>
              <a:t> tin </a:t>
            </a:r>
            <a:r>
              <a:rPr lang="en" dirty="0" err="1">
                <a:solidFill>
                  <a:srgbClr val="FFFFFF"/>
                </a:solidFill>
                <a:latin typeface="+mn-lt"/>
                <a:ea typeface="Maven Pro"/>
                <a:cs typeface="Maven Pro"/>
                <a:sym typeface="Maven Pro"/>
              </a:rPr>
              <a:t>được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cung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cấp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bởi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chiến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lược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trước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là</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rất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ấn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tượng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thì</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ít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ai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hiểu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về</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cơ</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chế</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làm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nên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thành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công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này</a:t>
            </a:r>
            <a:r>
              <a:rPr lang="en" dirty="0">
                <a:solidFill>
                  <a:srgbClr val="FFFFFF"/>
                </a:solidFill>
                <a:latin typeface="+mn-lt"/>
                <a:ea typeface="Maven Pro"/>
                <a:cs typeface="Maven Pro"/>
                <a:sym typeface="Maven Pro"/>
              </a:rPr>
              <a:t>.</a:t>
            </a:r>
            <a:endParaRPr dirty="0">
              <a:solidFill>
                <a:srgbClr val="FFFFFF"/>
              </a:solidFill>
              <a:latin typeface="+mn-lt"/>
              <a:ea typeface="Maven Pro"/>
              <a:cs typeface="Maven Pro"/>
              <a:sym typeface="Maven Pro"/>
            </a:endParaRPr>
          </a:p>
          <a:p>
            <a:pPr marL="0" lvl="0" indent="0" algn="l" rtl="0">
              <a:spcBef>
                <a:spcPts val="0"/>
              </a:spcBef>
              <a:spcAft>
                <a:spcPts val="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17"/>
          <p:cNvSpPr txBox="1">
            <a:spLocks noGrp="1"/>
          </p:cNvSpPr>
          <p:nvPr>
            <p:ph type="ctrTitle"/>
          </p:nvPr>
        </p:nvSpPr>
        <p:spPr>
          <a:xfrm>
            <a:off x="824000" y="191143"/>
            <a:ext cx="4255500" cy="84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mj-lt"/>
              </a:rPr>
              <a:t>Introduction</a:t>
            </a:r>
            <a:endParaRPr dirty="0">
              <a:latin typeface="+mj-lt"/>
            </a:endParaRPr>
          </a:p>
        </p:txBody>
      </p:sp>
      <p:sp>
        <p:nvSpPr>
          <p:cNvPr id="302" name="Google Shape;302;p17"/>
          <p:cNvSpPr txBox="1">
            <a:spLocks noGrp="1"/>
          </p:cNvSpPr>
          <p:nvPr>
            <p:ph type="subTitle" idx="1"/>
          </p:nvPr>
        </p:nvSpPr>
        <p:spPr>
          <a:xfrm>
            <a:off x="401275" y="894500"/>
            <a:ext cx="8633400" cy="3397200"/>
          </a:xfrm>
          <a:prstGeom prst="rect">
            <a:avLst/>
          </a:prstGeom>
        </p:spPr>
        <p:txBody>
          <a:bodyPr spcFirstLastPara="1" wrap="square" lIns="91425" tIns="91425" rIns="91425" bIns="91425" anchor="t" anchorCtr="0">
            <a:noAutofit/>
          </a:bodyPr>
          <a:lstStyle/>
          <a:p>
            <a:pPr marL="914400" lvl="0"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n-lt"/>
                <a:ea typeface="Maven Pro"/>
                <a:cs typeface="Maven Pro"/>
                <a:sym typeface="Maven Pro"/>
              </a:rPr>
              <a:t>Mục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tiêu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của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nghiên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cứu</a:t>
            </a:r>
            <a:r>
              <a:rPr lang="en" dirty="0">
                <a:solidFill>
                  <a:srgbClr val="FFFFFF"/>
                </a:solidFill>
                <a:latin typeface="+mn-lt"/>
                <a:ea typeface="Maven Pro"/>
                <a:cs typeface="Maven Pro"/>
                <a:sym typeface="Maven Pro"/>
              </a:rPr>
              <a:t>:</a:t>
            </a:r>
            <a:endParaRPr dirty="0">
              <a:solidFill>
                <a:srgbClr val="FFFFFF"/>
              </a:solidFill>
              <a:latin typeface="+mn-lt"/>
              <a:ea typeface="Maven Pro"/>
              <a:cs typeface="Maven Pro"/>
              <a:sym typeface="Maven Pro"/>
            </a:endParaRPr>
          </a:p>
          <a:p>
            <a:pPr marL="1371600" lvl="1"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n-lt"/>
                <a:ea typeface="Maven Pro"/>
                <a:cs typeface="Maven Pro"/>
                <a:sym typeface="Maven Pro"/>
              </a:rPr>
              <a:t>Mục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tiêu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của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bài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viết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này</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là</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khám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phá</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thông</a:t>
            </a:r>
            <a:r>
              <a:rPr lang="en" dirty="0">
                <a:solidFill>
                  <a:srgbClr val="FFFFFF"/>
                </a:solidFill>
                <a:latin typeface="+mn-lt"/>
                <a:ea typeface="Maven Pro"/>
                <a:cs typeface="Maven Pro"/>
                <a:sym typeface="Maven Pro"/>
              </a:rPr>
              <a:t> qua </a:t>
            </a:r>
            <a:r>
              <a:rPr lang="en" dirty="0" err="1">
                <a:solidFill>
                  <a:srgbClr val="FFFFFF"/>
                </a:solidFill>
                <a:latin typeface="+mn-lt"/>
                <a:ea typeface="Maven Pro"/>
                <a:cs typeface="Maven Pro"/>
                <a:sym typeface="Maven Pro"/>
              </a:rPr>
              <a:t>thử</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nghiệm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sâu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rộng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làm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thế</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nào</a:t>
            </a:r>
            <a:r>
              <a:rPr lang="en" dirty="0">
                <a:solidFill>
                  <a:srgbClr val="FFFFFF"/>
                </a:solidFill>
                <a:latin typeface="+mn-lt"/>
                <a:ea typeface="Maven Pro"/>
                <a:cs typeface="Maven Pro"/>
                <a:sym typeface="Maven Pro"/>
              </a:rPr>
              <a:t> unsupervised pre-training </a:t>
            </a:r>
            <a:r>
              <a:rPr lang="en" dirty="0" err="1">
                <a:solidFill>
                  <a:srgbClr val="FFFFFF"/>
                </a:solidFill>
                <a:latin typeface="+mn-lt"/>
                <a:ea typeface="Maven Pro"/>
                <a:cs typeface="Maven Pro"/>
                <a:sym typeface="Maven Pro"/>
              </a:rPr>
              <a:t>làm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việc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học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kiến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trúc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sâu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hiệu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quả</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hơn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và</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sao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chúng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có</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vẻ</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hoạt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động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tốt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hơn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nhiều</a:t>
            </a:r>
            <a:r>
              <a:rPr lang="en" dirty="0">
                <a:solidFill>
                  <a:srgbClr val="FFFFFF"/>
                </a:solidFill>
                <a:latin typeface="+mn-lt"/>
                <a:ea typeface="Maven Pro"/>
                <a:cs typeface="Maven Pro"/>
                <a:sym typeface="Maven Pro"/>
              </a:rPr>
              <a:t> so </a:t>
            </a:r>
            <a:r>
              <a:rPr lang="en" dirty="0" err="1">
                <a:solidFill>
                  <a:srgbClr val="FFFFFF"/>
                </a:solidFill>
                <a:latin typeface="+mn-lt"/>
                <a:ea typeface="Maven Pro"/>
                <a:cs typeface="Maven Pro"/>
                <a:sym typeface="Maven Pro"/>
              </a:rPr>
              <a:t>với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phương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pháp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mạng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lưới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thần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kinh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truyền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thống</a:t>
            </a:r>
            <a:r>
              <a:rPr lang="en" dirty="0">
                <a:solidFill>
                  <a:srgbClr val="FFFFFF"/>
                </a:solidFill>
                <a:latin typeface="+mn-lt"/>
                <a:ea typeface="Maven Pro"/>
                <a:cs typeface="Maven Pro"/>
                <a:sym typeface="Maven Pro"/>
              </a:rPr>
              <a:t>:</a:t>
            </a:r>
            <a:endParaRPr dirty="0">
              <a:solidFill>
                <a:srgbClr val="FFFFFF"/>
              </a:solidFill>
              <a:latin typeface="+mn-lt"/>
              <a:ea typeface="Maven Pro"/>
              <a:cs typeface="Maven Pro"/>
              <a:sym typeface="Maven Pro"/>
            </a:endParaRPr>
          </a:p>
          <a:p>
            <a:pPr marL="1828800" lvl="2" indent="-330200" algn="l" rtl="0">
              <a:lnSpc>
                <a:spcPct val="115000"/>
              </a:lnSpc>
              <a:spcBef>
                <a:spcPts val="0"/>
              </a:spcBef>
              <a:spcAft>
                <a:spcPts val="0"/>
              </a:spcAft>
              <a:buClr>
                <a:srgbClr val="FFFFFF"/>
              </a:buClr>
              <a:buSzPts val="1600"/>
              <a:buFont typeface="Maven Pro"/>
              <a:buChar char="■"/>
            </a:pPr>
            <a:r>
              <a:rPr lang="en" dirty="0">
                <a:solidFill>
                  <a:srgbClr val="FFFFFF"/>
                </a:solidFill>
                <a:latin typeface="+mn-lt"/>
                <a:ea typeface="Maven Pro"/>
                <a:cs typeface="Maven Pro"/>
                <a:sym typeface="Maven Pro"/>
              </a:rPr>
              <a:t>unsupervised pre-training </a:t>
            </a:r>
            <a:r>
              <a:rPr lang="en" dirty="0" err="1">
                <a:solidFill>
                  <a:srgbClr val="FFFFFF"/>
                </a:solidFill>
                <a:latin typeface="+mn-lt"/>
                <a:ea typeface="Maven Pro"/>
                <a:cs typeface="Maven Pro"/>
                <a:sym typeface="Maven Pro"/>
              </a:rPr>
              <a:t>hoạt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động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như</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một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loại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tiền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xử</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lý</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mạng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đưa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giá</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trị</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tham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số</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phạm</a:t>
            </a:r>
            <a:r>
              <a:rPr lang="en" dirty="0">
                <a:solidFill>
                  <a:srgbClr val="FFFFFF"/>
                </a:solidFill>
                <a:latin typeface="+mn-lt"/>
                <a:ea typeface="Maven Pro"/>
                <a:cs typeface="Maven Pro"/>
                <a:sym typeface="Maven Pro"/>
              </a:rPr>
              <a:t> vi </a:t>
            </a:r>
            <a:r>
              <a:rPr lang="en" dirty="0" err="1">
                <a:solidFill>
                  <a:srgbClr val="FFFFFF"/>
                </a:solidFill>
                <a:latin typeface="+mn-lt"/>
                <a:ea typeface="Maven Pro"/>
                <a:cs typeface="Maven Pro"/>
                <a:sym typeface="Maven Pro"/>
              </a:rPr>
              <a:t>thích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hợp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để</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được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giám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sát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thêm</a:t>
            </a:r>
            <a:r>
              <a:rPr lang="en" dirty="0">
                <a:solidFill>
                  <a:srgbClr val="FFFFFF"/>
                </a:solidFill>
                <a:latin typeface="+mn-lt"/>
                <a:ea typeface="Maven Pro"/>
                <a:cs typeface="Maven Pro"/>
                <a:sym typeface="Maven Pro"/>
              </a:rPr>
              <a:t>.</a:t>
            </a:r>
            <a:endParaRPr dirty="0">
              <a:solidFill>
                <a:srgbClr val="FFFFFF"/>
              </a:solidFill>
              <a:latin typeface="+mn-lt"/>
              <a:ea typeface="Maven Pro"/>
              <a:cs typeface="Maven Pro"/>
              <a:sym typeface="Maven Pro"/>
            </a:endParaRPr>
          </a:p>
          <a:p>
            <a:pPr marL="1828800" lvl="2" indent="-330200" algn="l" rtl="0">
              <a:lnSpc>
                <a:spcPct val="115000"/>
              </a:lnSpc>
              <a:spcBef>
                <a:spcPts val="0"/>
              </a:spcBef>
              <a:spcAft>
                <a:spcPts val="0"/>
              </a:spcAft>
              <a:buClr>
                <a:srgbClr val="FFFFFF"/>
              </a:buClr>
              <a:buSzPts val="1600"/>
              <a:buFont typeface="Maven Pro"/>
              <a:buChar char="■"/>
            </a:pPr>
            <a:r>
              <a:rPr lang="en" dirty="0">
                <a:solidFill>
                  <a:srgbClr val="FFFFFF"/>
                </a:solidFill>
                <a:latin typeface="+mn-lt"/>
                <a:ea typeface="Maven Pro"/>
                <a:cs typeface="Maven Pro"/>
                <a:sym typeface="Maven Pro"/>
              </a:rPr>
              <a:t>unsupervised pre-training </a:t>
            </a:r>
            <a:r>
              <a:rPr lang="en" dirty="0" err="1">
                <a:solidFill>
                  <a:srgbClr val="FFFFFF"/>
                </a:solidFill>
                <a:latin typeface="+mn-lt"/>
                <a:ea typeface="Maven Pro"/>
                <a:cs typeface="Maven Pro"/>
                <a:sym typeface="Maven Pro"/>
              </a:rPr>
              <a:t>sẽ</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khởi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tạo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mô</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hình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đến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một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điểm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trong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không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gian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tham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số</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bằng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đó</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làm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quá</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trình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tối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ưu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hóa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hiệu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quả</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hơn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theo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nghĩa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là</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đạt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được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mức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tối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thiểu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thấp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hơn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của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hàm</a:t>
            </a:r>
            <a:r>
              <a:rPr lang="en" dirty="0">
                <a:solidFill>
                  <a:srgbClr val="FFFFFF"/>
                </a:solidFill>
                <a:latin typeface="+mn-lt"/>
                <a:ea typeface="Maven Pro"/>
                <a:cs typeface="Maven Pro"/>
                <a:sym typeface="Maven Pro"/>
              </a:rPr>
              <a:t> chi </a:t>
            </a:r>
            <a:r>
              <a:rPr lang="en" dirty="0" err="1">
                <a:solidFill>
                  <a:srgbClr val="FFFFFF"/>
                </a:solidFill>
                <a:latin typeface="+mn-lt"/>
                <a:ea typeface="Maven Pro"/>
                <a:cs typeface="Maven Pro"/>
                <a:sym typeface="Maven Pro"/>
              </a:rPr>
              <a:t>phí</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thực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nghiệm</a:t>
            </a:r>
            <a:r>
              <a:rPr lang="en" dirty="0">
                <a:solidFill>
                  <a:srgbClr val="FFFFFF"/>
                </a:solidFill>
                <a:latin typeface="+mn-lt"/>
                <a:ea typeface="Maven Pro"/>
                <a:cs typeface="Maven Pro"/>
                <a:sym typeface="Maven Pro"/>
              </a:rPr>
              <a:t>.</a:t>
            </a:r>
            <a:endParaRPr dirty="0">
              <a:solidFill>
                <a:srgbClr val="FFFFFF"/>
              </a:solidFill>
              <a:latin typeface="+mn-lt"/>
              <a:ea typeface="Maven Pro"/>
              <a:cs typeface="Maven Pro"/>
              <a:sym typeface="Maven Pro"/>
            </a:endParaRPr>
          </a:p>
          <a:p>
            <a:pPr marL="1371600" lvl="1"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n-lt"/>
                <a:ea typeface="Maven Pro"/>
                <a:cs typeface="Maven Pro"/>
                <a:sym typeface="Maven Pro"/>
              </a:rPr>
              <a:t>Đánh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giá</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thử</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nghiệm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giả</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thuyết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khác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nhau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về</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vai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trò</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của</a:t>
            </a:r>
            <a:r>
              <a:rPr lang="en" dirty="0">
                <a:solidFill>
                  <a:srgbClr val="FFFFFF"/>
                </a:solidFill>
                <a:latin typeface="+mn-lt"/>
                <a:ea typeface="Maven Pro"/>
                <a:cs typeface="Maven Pro"/>
                <a:sym typeface="Maven Pro"/>
              </a:rPr>
              <a:t>  unsupervised pre-training </a:t>
            </a:r>
            <a:r>
              <a:rPr lang="en" dirty="0" err="1">
                <a:solidFill>
                  <a:srgbClr val="FFFFFF"/>
                </a:solidFill>
                <a:latin typeface="+mn-lt"/>
                <a:ea typeface="Maven Pro"/>
                <a:cs typeface="Maven Pro"/>
                <a:sym typeface="Maven Pro"/>
              </a:rPr>
              <a:t>trong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sự</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thành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công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gần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đây</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của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phương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pháp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học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sâu</a:t>
            </a:r>
            <a:r>
              <a:rPr lang="en" dirty="0">
                <a:solidFill>
                  <a:srgbClr val="FFFFFF"/>
                </a:solidFill>
                <a:latin typeface="Maven Pro"/>
                <a:ea typeface="Maven Pro"/>
                <a:cs typeface="Maven Pro"/>
                <a:sym typeface="Maven Pro"/>
              </a:rPr>
              <a:t>. </a:t>
            </a:r>
            <a:endParaRPr dirty="0">
              <a:solidFill>
                <a:srgbClr val="FFFFFF"/>
              </a:solidFill>
              <a:latin typeface="Maven Pro"/>
              <a:ea typeface="Maven Pro"/>
              <a:cs typeface="Maven Pro"/>
              <a:sym typeface="Maven Pro"/>
            </a:endParaRPr>
          </a:p>
          <a:p>
            <a:pPr marL="0" lvl="0" indent="0" algn="l" rtl="0">
              <a:lnSpc>
                <a:spcPct val="115000"/>
              </a:lnSpc>
              <a:spcBef>
                <a:spcPts val="0"/>
              </a:spcBef>
              <a:spcAft>
                <a:spcPts val="0"/>
              </a:spcAft>
              <a:buNone/>
            </a:pPr>
            <a:endParaRPr sz="1100" dirty="0">
              <a:solidFill>
                <a:srgbClr val="000000"/>
              </a:solidFill>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19"/>
          <p:cNvSpPr txBox="1">
            <a:spLocks noGrp="1"/>
          </p:cNvSpPr>
          <p:nvPr>
            <p:ph type="ctrTitle"/>
          </p:nvPr>
        </p:nvSpPr>
        <p:spPr>
          <a:xfrm>
            <a:off x="243200" y="130350"/>
            <a:ext cx="8742600" cy="84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err="1">
                <a:latin typeface="+mj-lt"/>
              </a:rPr>
              <a:t>Thách</a:t>
            </a:r>
            <a:r>
              <a:rPr lang="en" sz="3000" dirty="0">
                <a:latin typeface="+mj-lt"/>
              </a:rPr>
              <a:t> </a:t>
            </a:r>
            <a:r>
              <a:rPr lang="en" sz="3000" dirty="0" err="1">
                <a:latin typeface="+mj-lt"/>
              </a:rPr>
              <a:t>thức</a:t>
            </a:r>
            <a:r>
              <a:rPr lang="en" sz="3000" dirty="0">
                <a:latin typeface="+mj-lt"/>
              </a:rPr>
              <a:t> </a:t>
            </a:r>
            <a:r>
              <a:rPr lang="en" sz="3000" dirty="0" err="1">
                <a:latin typeface="+mj-lt"/>
              </a:rPr>
              <a:t>của</a:t>
            </a:r>
            <a:r>
              <a:rPr lang="en" sz="3000" dirty="0">
                <a:latin typeface="+mj-lt"/>
              </a:rPr>
              <a:t> </a:t>
            </a:r>
            <a:r>
              <a:rPr lang="en" sz="3000" dirty="0" err="1">
                <a:latin typeface="+mj-lt"/>
              </a:rPr>
              <a:t>các</a:t>
            </a:r>
            <a:r>
              <a:rPr lang="en" sz="3000" dirty="0">
                <a:latin typeface="+mj-lt"/>
              </a:rPr>
              <a:t> </a:t>
            </a:r>
            <a:r>
              <a:rPr lang="en" sz="3000" dirty="0" err="1">
                <a:latin typeface="+mj-lt"/>
              </a:rPr>
              <a:t>mô</a:t>
            </a:r>
            <a:r>
              <a:rPr lang="en" sz="3000" dirty="0">
                <a:latin typeface="+mj-lt"/>
              </a:rPr>
              <a:t> </a:t>
            </a:r>
            <a:r>
              <a:rPr lang="en" sz="3000" dirty="0" err="1">
                <a:latin typeface="+mj-lt"/>
              </a:rPr>
              <a:t>hình</a:t>
            </a:r>
            <a:r>
              <a:rPr lang="en" sz="3000" dirty="0">
                <a:latin typeface="+mj-lt"/>
              </a:rPr>
              <a:t> Deep learning</a:t>
            </a:r>
            <a:endParaRPr sz="3000" dirty="0">
              <a:latin typeface="+mj-lt"/>
            </a:endParaRPr>
          </a:p>
        </p:txBody>
      </p:sp>
      <p:sp>
        <p:nvSpPr>
          <p:cNvPr id="314" name="Google Shape;314;p19"/>
          <p:cNvSpPr txBox="1">
            <a:spLocks noGrp="1"/>
          </p:cNvSpPr>
          <p:nvPr>
            <p:ph type="subTitle" idx="1"/>
          </p:nvPr>
        </p:nvSpPr>
        <p:spPr>
          <a:xfrm>
            <a:off x="824000" y="882325"/>
            <a:ext cx="7554000" cy="3409200"/>
          </a:xfrm>
          <a:prstGeom prst="rect">
            <a:avLst/>
          </a:prstGeom>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rgbClr val="FFFFFF"/>
              </a:buClr>
              <a:buSzPts val="1600"/>
              <a:buFont typeface="Maven Pro"/>
              <a:buChar char="●"/>
            </a:pPr>
            <a:r>
              <a:rPr lang="en" dirty="0">
                <a:solidFill>
                  <a:srgbClr val="FFFFFF"/>
                </a:solidFill>
                <a:latin typeface="+mn-lt"/>
                <a:ea typeface="Maven Pro"/>
                <a:cs typeface="Maven Pro"/>
                <a:sym typeface="Maven Pro"/>
              </a:rPr>
              <a:t>Training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mô</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hình</a:t>
            </a:r>
            <a:r>
              <a:rPr lang="en" dirty="0">
                <a:solidFill>
                  <a:srgbClr val="FFFFFF"/>
                </a:solidFill>
                <a:latin typeface="+mn-lt"/>
                <a:ea typeface="Maven Pro"/>
                <a:cs typeface="Maven Pro"/>
                <a:sym typeface="Maven Pro"/>
              </a:rPr>
              <a:t> deep learning </a:t>
            </a:r>
            <a:r>
              <a:rPr lang="en" dirty="0" err="1">
                <a:solidFill>
                  <a:srgbClr val="FFFFFF"/>
                </a:solidFill>
                <a:latin typeface="+mn-lt"/>
                <a:ea typeface="Maven Pro"/>
                <a:cs typeface="Maven Pro"/>
                <a:sym typeface="Maven Pro"/>
              </a:rPr>
              <a:t>bằng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phương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pháp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lan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truyền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ngược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gặp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rất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nhiều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khó</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khăn</a:t>
            </a:r>
            <a:r>
              <a:rPr lang="en" dirty="0">
                <a:solidFill>
                  <a:srgbClr val="FFFFFF"/>
                </a:solidFill>
                <a:latin typeface="+mn-lt"/>
                <a:ea typeface="Maven Pro"/>
                <a:cs typeface="Maven Pro"/>
                <a:sym typeface="Maven Pro"/>
              </a:rPr>
              <a:t>.</a:t>
            </a:r>
            <a:endParaRPr dirty="0">
              <a:solidFill>
                <a:srgbClr val="FFFFFF"/>
              </a:solidFill>
              <a:latin typeface="+mn-lt"/>
              <a:ea typeface="Maven Pro"/>
              <a:cs typeface="Maven Pro"/>
              <a:sym typeface="Maven Pro"/>
            </a:endParaRPr>
          </a:p>
          <a:p>
            <a:pPr marL="457200" lvl="0"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n-lt"/>
                <a:ea typeface="Maven Pro"/>
                <a:cs typeface="Maven Pro"/>
                <a:sym typeface="Maven Pro"/>
              </a:rPr>
              <a:t>Thách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thức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chủ</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yếu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trong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kiến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trúc</a:t>
            </a:r>
            <a:r>
              <a:rPr lang="en" dirty="0">
                <a:solidFill>
                  <a:srgbClr val="FFFFFF"/>
                </a:solidFill>
                <a:latin typeface="+mn-lt"/>
                <a:ea typeface="Maven Pro"/>
                <a:cs typeface="Maven Pro"/>
                <a:sym typeface="Maven Pro"/>
              </a:rPr>
              <a:t> deep learning </a:t>
            </a:r>
            <a:r>
              <a:rPr lang="en" dirty="0" err="1">
                <a:solidFill>
                  <a:srgbClr val="FFFFFF"/>
                </a:solidFill>
                <a:latin typeface="+mn-lt"/>
                <a:ea typeface="Maven Pro"/>
                <a:cs typeface="Maven Pro"/>
                <a:sym typeface="Maven Pro"/>
              </a:rPr>
              <a:t>là</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sự</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phụ</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thuộc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xảy</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ra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trong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quá</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trình</a:t>
            </a:r>
            <a:r>
              <a:rPr lang="en" dirty="0">
                <a:solidFill>
                  <a:srgbClr val="FFFFFF"/>
                </a:solidFill>
                <a:latin typeface="+mn-lt"/>
                <a:ea typeface="Maven Pro"/>
                <a:cs typeface="Maven Pro"/>
                <a:sym typeface="Maven Pro"/>
              </a:rPr>
              <a:t> training </a:t>
            </a:r>
            <a:r>
              <a:rPr lang="en" dirty="0" err="1">
                <a:solidFill>
                  <a:srgbClr val="FFFFFF"/>
                </a:solidFill>
                <a:latin typeface="+mn-lt"/>
                <a:ea typeface="Maven Pro"/>
                <a:cs typeface="Maven Pro"/>
                <a:sym typeface="Maven Pro"/>
              </a:rPr>
              <a:t>của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parameter </a:t>
            </a:r>
            <a:r>
              <a:rPr lang="en" dirty="0" err="1">
                <a:solidFill>
                  <a:srgbClr val="FFFFFF"/>
                </a:solidFill>
                <a:latin typeface="+mn-lt"/>
                <a:ea typeface="Maven Pro"/>
                <a:cs typeface="Maven Pro"/>
                <a:sym typeface="Maven Pro"/>
              </a:rPr>
              <a:t>giữa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tầng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khác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nhau</a:t>
            </a:r>
            <a:r>
              <a:rPr lang="en" dirty="0">
                <a:solidFill>
                  <a:srgbClr val="FFFFFF"/>
                </a:solidFill>
                <a:latin typeface="+mn-lt"/>
                <a:ea typeface="Maven Pro"/>
                <a:cs typeface="Maven Pro"/>
                <a:sym typeface="Maven Pro"/>
              </a:rPr>
              <a:t> :</a:t>
            </a:r>
            <a:endParaRPr dirty="0">
              <a:solidFill>
                <a:srgbClr val="FFFFFF"/>
              </a:solidFill>
              <a:latin typeface="+mn-lt"/>
              <a:ea typeface="Maven Pro"/>
              <a:cs typeface="Maven Pro"/>
              <a:sym typeface="Maven Pro"/>
            </a:endParaRPr>
          </a:p>
          <a:p>
            <a:pPr marL="914400" lvl="1"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n-lt"/>
                <a:ea typeface="Maven Pro"/>
                <a:cs typeface="Maven Pro"/>
                <a:sym typeface="Maven Pro"/>
              </a:rPr>
              <a:t>Thay</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đổi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tầng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dưới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để</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cung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cấp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đủ</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đầu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cho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tầng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ở</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phía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trên</a:t>
            </a:r>
            <a:r>
              <a:rPr lang="en" dirty="0">
                <a:solidFill>
                  <a:srgbClr val="FFFFFF"/>
                </a:solidFill>
                <a:latin typeface="+mn-lt"/>
                <a:ea typeface="Maven Pro"/>
                <a:cs typeface="Maven Pro"/>
                <a:sym typeface="Maven Pro"/>
              </a:rPr>
              <a:t>.</a:t>
            </a:r>
            <a:endParaRPr dirty="0">
              <a:solidFill>
                <a:srgbClr val="FFFFFF"/>
              </a:solidFill>
              <a:latin typeface="+mn-lt"/>
              <a:ea typeface="Maven Pro"/>
              <a:cs typeface="Maven Pro"/>
              <a:sym typeface="Maven Pro"/>
            </a:endParaRPr>
          </a:p>
          <a:p>
            <a:pPr marL="914400" lvl="1" indent="-330200" algn="l" rtl="0">
              <a:lnSpc>
                <a:spcPct val="115000"/>
              </a:lnSpc>
              <a:spcBef>
                <a:spcPts val="0"/>
              </a:spcBef>
              <a:spcAft>
                <a:spcPts val="0"/>
              </a:spcAft>
              <a:buClr>
                <a:srgbClr val="FFFFFF"/>
              </a:buClr>
              <a:buSzPts val="1600"/>
              <a:buFont typeface="Maven Pro"/>
              <a:buChar char="○"/>
            </a:pPr>
            <a:r>
              <a:rPr lang="en" dirty="0" err="1">
                <a:solidFill>
                  <a:srgbClr val="FFFFFF"/>
                </a:solidFill>
                <a:latin typeface="+mn-lt"/>
                <a:ea typeface="Maven Pro"/>
                <a:cs typeface="Maven Pro"/>
                <a:sym typeface="Maven Pro"/>
              </a:rPr>
              <a:t>Thay</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đổi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tầng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phía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trên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để</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có</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thể</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tận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dụng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cài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đặt</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của</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các</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tầng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dưới</a:t>
            </a:r>
            <a:r>
              <a:rPr lang="en" dirty="0">
                <a:solidFill>
                  <a:srgbClr val="FFFFFF"/>
                </a:solidFill>
                <a:latin typeface="+mn-lt"/>
                <a:ea typeface="Maven Pro"/>
                <a:cs typeface="Maven Pro"/>
                <a:sym typeface="Maven Pro"/>
              </a:rPr>
              <a:t>.</a:t>
            </a:r>
            <a:endParaRPr dirty="0">
              <a:solidFill>
                <a:srgbClr val="FFFFFF"/>
              </a:solidFill>
              <a:latin typeface="+mn-lt"/>
              <a:ea typeface="Maven Pro"/>
              <a:cs typeface="Maven Pro"/>
              <a:sym typeface="Maven Pro"/>
            </a:endParaRPr>
          </a:p>
          <a:p>
            <a:pPr marL="457200" lvl="0" indent="-330200" algn="l" rtl="0">
              <a:lnSpc>
                <a:spcPct val="115000"/>
              </a:lnSpc>
              <a:spcBef>
                <a:spcPts val="0"/>
              </a:spcBef>
              <a:spcAft>
                <a:spcPts val="0"/>
              </a:spcAft>
              <a:buClr>
                <a:srgbClr val="FFFFFF"/>
              </a:buClr>
              <a:buSzPts val="1600"/>
              <a:buFont typeface="Maven Pro"/>
              <a:buChar char="●"/>
            </a:pPr>
            <a:r>
              <a:rPr lang="en" dirty="0">
                <a:solidFill>
                  <a:srgbClr val="FFFFFF"/>
                </a:solidFill>
                <a:latin typeface="+mn-lt"/>
                <a:ea typeface="Maven Pro"/>
                <a:cs typeface="Maven Pro"/>
                <a:sym typeface="Maven Pro"/>
              </a:rPr>
              <a:t>Unsupervised pre-training </a:t>
            </a:r>
            <a:r>
              <a:rPr lang="en" dirty="0" err="1">
                <a:solidFill>
                  <a:srgbClr val="FFFFFF"/>
                </a:solidFill>
                <a:latin typeface="+mn-lt"/>
                <a:ea typeface="Maven Pro"/>
                <a:cs typeface="Maven Pro"/>
                <a:sym typeface="Maven Pro"/>
              </a:rPr>
              <a:t>có</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thể</a:t>
            </a:r>
            <a:r>
              <a:rPr lang="en" dirty="0">
                <a:solidFill>
                  <a:srgbClr val="FFFFFF"/>
                </a:solidFill>
                <a:latin typeface="+mn-lt"/>
                <a:ea typeface="Maven Pro"/>
                <a:cs typeface="Maven Pro"/>
                <a:sym typeface="Maven Pro"/>
              </a:rPr>
              <a:t> can </a:t>
            </a:r>
            <a:r>
              <a:rPr lang="en" dirty="0" err="1">
                <a:solidFill>
                  <a:srgbClr val="FFFFFF"/>
                </a:solidFill>
                <a:latin typeface="+mn-lt"/>
                <a:ea typeface="Maven Pro"/>
                <a:cs typeface="Maven Pro"/>
                <a:sym typeface="Maven Pro"/>
              </a:rPr>
              <a:t>thiệp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vào</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quá</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trình</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tối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ưu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tham</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số</a:t>
            </a:r>
            <a:r>
              <a:rPr lang="en" dirty="0">
                <a:solidFill>
                  <a:srgbClr val="FFFFFF"/>
                </a:solidFill>
                <a:latin typeface="+mn-lt"/>
                <a:ea typeface="Maven Pro"/>
                <a:cs typeface="Maven Pro"/>
                <a:sym typeface="Maven Pro"/>
              </a:rPr>
              <a:t> (optimization process) </a:t>
            </a:r>
            <a:r>
              <a:rPr lang="en" dirty="0" err="1">
                <a:solidFill>
                  <a:srgbClr val="FFFFFF"/>
                </a:solidFill>
                <a:latin typeface="+mn-lt"/>
                <a:ea typeface="Maven Pro"/>
                <a:cs typeface="Maven Pro"/>
                <a:sym typeface="Maven Pro"/>
              </a:rPr>
              <a:t>khi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số</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lượng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dữ</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liệu</a:t>
            </a:r>
            <a:r>
              <a:rPr lang="en" dirty="0">
                <a:solidFill>
                  <a:srgbClr val="FFFFFF"/>
                </a:solidFill>
                <a:latin typeface="+mn-lt"/>
                <a:ea typeface="Maven Pro"/>
                <a:cs typeface="Maven Pro"/>
                <a:sym typeface="Maven Pro"/>
              </a:rPr>
              <a:t> train </a:t>
            </a:r>
            <a:r>
              <a:rPr lang="en" dirty="0" err="1">
                <a:solidFill>
                  <a:srgbClr val="FFFFFF"/>
                </a:solidFill>
                <a:latin typeface="+mn-lt"/>
                <a:ea typeface="Maven Pro"/>
                <a:cs typeface="Maven Pro"/>
                <a:sym typeface="Maven Pro"/>
              </a:rPr>
              <a:t>lớn</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để</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giúp</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tối</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ưu</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hóa</a:t>
            </a:r>
            <a:r>
              <a:rPr lang="en" dirty="0">
                <a:solidFill>
                  <a:srgbClr val="FFFFFF"/>
                </a:solidFill>
                <a:latin typeface="+mn-lt"/>
                <a:ea typeface="Maven Pro"/>
                <a:cs typeface="Maven Pro"/>
                <a:sym typeface="Maven Pro"/>
              </a:rPr>
              <a:t> test error </a:t>
            </a:r>
            <a:r>
              <a:rPr lang="en" dirty="0" err="1">
                <a:solidFill>
                  <a:srgbClr val="FFFFFF"/>
                </a:solidFill>
                <a:latin typeface="+mn-lt"/>
                <a:ea typeface="Maven Pro"/>
                <a:cs typeface="Maven Pro"/>
                <a:sym typeface="Maven Pro"/>
              </a:rPr>
              <a:t>cũng</a:t>
            </a:r>
            <a:r>
              <a:rPr lang="en" dirty="0">
                <a:solidFill>
                  <a:srgbClr val="FFFFFF"/>
                </a:solidFill>
                <a:latin typeface="+mn-lt"/>
                <a:ea typeface="Maven Pro"/>
                <a:cs typeface="Maven Pro"/>
                <a:sym typeface="Maven Pro"/>
              </a:rPr>
              <a:t> </a:t>
            </a:r>
            <a:r>
              <a:rPr lang="en" dirty="0" err="1">
                <a:solidFill>
                  <a:srgbClr val="FFFFFF"/>
                </a:solidFill>
                <a:latin typeface="+mn-lt"/>
                <a:ea typeface="Maven Pro"/>
                <a:cs typeface="Maven Pro"/>
                <a:sym typeface="Maven Pro"/>
              </a:rPr>
              <a:t>như</a:t>
            </a:r>
            <a:r>
              <a:rPr lang="en" dirty="0">
                <a:solidFill>
                  <a:srgbClr val="FFFFFF"/>
                </a:solidFill>
                <a:latin typeface="+mn-lt"/>
                <a:ea typeface="Maven Pro"/>
                <a:cs typeface="Maven Pro"/>
                <a:sym typeface="Maven Pro"/>
              </a:rPr>
              <a:t> training error.</a:t>
            </a:r>
            <a:endParaRPr dirty="0">
              <a:solidFill>
                <a:srgbClr val="FFFFFF"/>
              </a:solidFill>
              <a:latin typeface="+mn-lt"/>
              <a:ea typeface="Maven Pro"/>
              <a:cs typeface="Maven Pro"/>
              <a:sym typeface="Maven Pro"/>
            </a:endParaRPr>
          </a:p>
          <a:p>
            <a:pPr marL="0" lvl="0" indent="0" algn="l" rtl="0">
              <a:lnSpc>
                <a:spcPct val="115000"/>
              </a:lnSpc>
              <a:spcBef>
                <a:spcPts val="0"/>
              </a:spcBef>
              <a:spcAft>
                <a:spcPts val="0"/>
              </a:spcAft>
              <a:buNone/>
            </a:pPr>
            <a:endParaRPr sz="1100" dirty="0">
              <a:solidFill>
                <a:srgbClr val="FFFFFF"/>
              </a:solidFill>
              <a:latin typeface="+mn-lt"/>
              <a:ea typeface="Arial"/>
              <a:cs typeface="Arial"/>
              <a:sym typeface="Arial"/>
            </a:endParaRPr>
          </a:p>
          <a:p>
            <a:pPr marL="0" lvl="0" indent="0" algn="l" rtl="0">
              <a:lnSpc>
                <a:spcPct val="115000"/>
              </a:lnSpc>
              <a:spcBef>
                <a:spcPts val="0"/>
              </a:spcBef>
              <a:spcAft>
                <a:spcPts val="0"/>
              </a:spcAft>
              <a:buNone/>
            </a:pPr>
            <a:r>
              <a:rPr lang="en" sz="1100" dirty="0">
                <a:solidFill>
                  <a:srgbClr val="FFFFFF"/>
                </a:solidFill>
                <a:latin typeface="+mn-lt"/>
                <a:ea typeface="Arial"/>
                <a:cs typeface="Arial"/>
                <a:sym typeface="Arial"/>
              </a:rPr>
              <a:t>	</a:t>
            </a:r>
            <a:endParaRPr sz="1100" dirty="0">
              <a:solidFill>
                <a:srgbClr val="FFFFFF"/>
              </a:solidFill>
              <a:latin typeface="+mn-lt"/>
              <a:ea typeface="Arial"/>
              <a:cs typeface="Arial"/>
              <a:sym typeface="Arial"/>
            </a:endParaRPr>
          </a:p>
          <a:p>
            <a:pPr marL="0" lvl="0" indent="0" algn="l" rtl="0">
              <a:spcBef>
                <a:spcPts val="0"/>
              </a:spcBef>
              <a:spcAft>
                <a:spcPts val="0"/>
              </a:spcAft>
              <a:buNone/>
            </a:pPr>
            <a:endParaRPr dirty="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0"/>
          <p:cNvSpPr txBox="1">
            <a:spLocks noGrp="1"/>
          </p:cNvSpPr>
          <p:nvPr>
            <p:ph type="ctrTitle"/>
          </p:nvPr>
        </p:nvSpPr>
        <p:spPr>
          <a:xfrm>
            <a:off x="0" y="93850"/>
            <a:ext cx="9642600" cy="84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a:latin typeface="+mj-lt"/>
              </a:rPr>
              <a:t>Unsupervised pre-training acts as a </a:t>
            </a:r>
            <a:r>
              <a:rPr lang="en" sz="3000" dirty="0" err="1">
                <a:latin typeface="+mj-lt"/>
              </a:rPr>
              <a:t>Regularizer</a:t>
            </a:r>
            <a:endParaRPr sz="3000" dirty="0">
              <a:latin typeface="+mj-lt"/>
            </a:endParaRPr>
          </a:p>
        </p:txBody>
      </p:sp>
      <p:sp>
        <p:nvSpPr>
          <p:cNvPr id="320" name="Google Shape;320;p20"/>
          <p:cNvSpPr txBox="1"/>
          <p:nvPr/>
        </p:nvSpPr>
        <p:spPr>
          <a:xfrm>
            <a:off x="644450" y="1471300"/>
            <a:ext cx="8183400" cy="29670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rgbClr val="FFFFFF"/>
              </a:buClr>
              <a:buSzPts val="1600"/>
              <a:buFont typeface="Maven Pro"/>
              <a:buChar char="●"/>
            </a:pPr>
            <a:r>
              <a:rPr lang="en" sz="1600" dirty="0">
                <a:solidFill>
                  <a:srgbClr val="FFFFFF"/>
                </a:solidFill>
                <a:latin typeface="+mn-lt"/>
                <a:ea typeface="Maven Pro"/>
                <a:cs typeface="Maven Pro"/>
                <a:sym typeface="Maven Pro"/>
              </a:rPr>
              <a:t>unsupervised pre-training </a:t>
            </a:r>
            <a:r>
              <a:rPr lang="en" sz="1600" dirty="0" err="1">
                <a:solidFill>
                  <a:srgbClr val="FFFFFF"/>
                </a:solidFill>
                <a:latin typeface="+mn-lt"/>
                <a:ea typeface="Maven Pro"/>
                <a:cs typeface="Maven Pro"/>
                <a:sym typeface="Maven Pro"/>
              </a:rPr>
              <a:t>vượt</a:t>
            </a:r>
            <a:r>
              <a:rPr lang="en" sz="1600" dirty="0">
                <a:solidFill>
                  <a:srgbClr val="FFFFFF"/>
                </a:solidFill>
                <a:latin typeface="+mn-lt"/>
                <a:ea typeface="Maven Pro"/>
                <a:cs typeface="Maven Pro"/>
                <a:sym typeface="Maven Pro"/>
              </a:rPr>
              <a:t> qua </a:t>
            </a:r>
            <a:r>
              <a:rPr lang="en" sz="1600" dirty="0" err="1">
                <a:solidFill>
                  <a:srgbClr val="FFFFFF"/>
                </a:solidFill>
                <a:latin typeface="+mn-lt"/>
                <a:ea typeface="Maven Pro"/>
                <a:cs typeface="Maven Pro"/>
                <a:sym typeface="Maven Pro"/>
              </a:rPr>
              <a:t>thách</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thức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của</a:t>
            </a:r>
            <a:r>
              <a:rPr lang="en" sz="1600" dirty="0">
                <a:solidFill>
                  <a:srgbClr val="FFFFFF"/>
                </a:solidFill>
                <a:latin typeface="+mn-lt"/>
                <a:ea typeface="Maven Pro"/>
                <a:cs typeface="Maven Pro"/>
                <a:sym typeface="Maven Pro"/>
              </a:rPr>
              <a:t> deep learning </a:t>
            </a:r>
            <a:r>
              <a:rPr lang="en" sz="1600" dirty="0" err="1">
                <a:solidFill>
                  <a:srgbClr val="FFFFFF"/>
                </a:solidFill>
                <a:latin typeface="+mn-lt"/>
                <a:ea typeface="Maven Pro"/>
                <a:cs typeface="Maven Pro"/>
                <a:sym typeface="Maven Pro"/>
              </a:rPr>
              <a:t>bằng</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việc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giới</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thiệu</a:t>
            </a:r>
            <a:r>
              <a:rPr lang="en" sz="1600" dirty="0">
                <a:solidFill>
                  <a:srgbClr val="FFFFFF"/>
                </a:solidFill>
                <a:latin typeface="+mn-lt"/>
                <a:ea typeface="Maven Pro"/>
                <a:cs typeface="Maven Pro"/>
                <a:sym typeface="Maven Pro"/>
              </a:rPr>
              <a:t> 1 </a:t>
            </a:r>
            <a:r>
              <a:rPr lang="en" sz="1600" dirty="0" err="1">
                <a:solidFill>
                  <a:srgbClr val="FFFFFF"/>
                </a:solidFill>
                <a:latin typeface="+mn-lt"/>
                <a:ea typeface="Maven Pro"/>
                <a:cs typeface="Maven Pro"/>
                <a:sym typeface="Maven Pro"/>
              </a:rPr>
              <a:t>quá</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trình</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hữu</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ích</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trước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quá</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trình</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huấn</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luyện</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có</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giám</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sát</a:t>
            </a:r>
            <a:r>
              <a:rPr lang="en" sz="1600" dirty="0">
                <a:solidFill>
                  <a:srgbClr val="FFFFFF"/>
                </a:solidFill>
                <a:latin typeface="+mn-lt"/>
                <a:ea typeface="Maven Pro"/>
                <a:cs typeface="Maven Pro"/>
                <a:sym typeface="Maven Pro"/>
              </a:rPr>
              <a:t>. </a:t>
            </a:r>
            <a:endParaRPr sz="1600" dirty="0">
              <a:solidFill>
                <a:srgbClr val="FFFFFF"/>
              </a:solidFill>
              <a:latin typeface="+mn-lt"/>
              <a:ea typeface="Maven Pro"/>
              <a:cs typeface="Maven Pro"/>
              <a:sym typeface="Maven Pro"/>
            </a:endParaRPr>
          </a:p>
          <a:p>
            <a:pPr marL="457200" lvl="0" indent="-330200" algn="l" rtl="0">
              <a:lnSpc>
                <a:spcPct val="115000"/>
              </a:lnSpc>
              <a:spcBef>
                <a:spcPts val="0"/>
              </a:spcBef>
              <a:spcAft>
                <a:spcPts val="0"/>
              </a:spcAft>
              <a:buClr>
                <a:srgbClr val="FFFFFF"/>
              </a:buClr>
              <a:buSzPts val="1600"/>
              <a:buFont typeface="Maven Pro"/>
              <a:buChar char="●"/>
            </a:pPr>
            <a:r>
              <a:rPr lang="en" sz="1600" dirty="0" err="1">
                <a:solidFill>
                  <a:srgbClr val="FFFFFF"/>
                </a:solidFill>
                <a:latin typeface="+mn-lt"/>
                <a:ea typeface="Maven Pro"/>
                <a:cs typeface="Maven Pro"/>
                <a:sym typeface="Maven Pro"/>
              </a:rPr>
              <a:t>Điểm</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giống</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nhau</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giữa</a:t>
            </a:r>
            <a:r>
              <a:rPr lang="en" sz="1600" dirty="0">
                <a:solidFill>
                  <a:srgbClr val="FFFFFF"/>
                </a:solidFill>
                <a:latin typeface="+mn-lt"/>
                <a:ea typeface="Maven Pro"/>
                <a:cs typeface="Maven Pro"/>
                <a:sym typeface="Maven Pro"/>
              </a:rPr>
              <a:t> unsupervised pre-training </a:t>
            </a:r>
            <a:r>
              <a:rPr lang="en" sz="1600" dirty="0" err="1">
                <a:solidFill>
                  <a:srgbClr val="FFFFFF"/>
                </a:solidFill>
                <a:latin typeface="+mn-lt"/>
                <a:ea typeface="Maven Pro"/>
                <a:cs typeface="Maven Pro"/>
                <a:sym typeface="Maven Pro"/>
              </a:rPr>
              <a:t>với</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Regularizer</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Hạn</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chế</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không</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gian</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các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tham</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số</a:t>
            </a:r>
            <a:r>
              <a:rPr lang="en" sz="1600" dirty="0">
                <a:solidFill>
                  <a:srgbClr val="FFFFFF"/>
                </a:solidFill>
                <a:latin typeface="+mn-lt"/>
                <a:ea typeface="Maven Pro"/>
                <a:cs typeface="Maven Pro"/>
                <a:sym typeface="Maven Pro"/>
              </a:rPr>
              <a:t>.</a:t>
            </a:r>
            <a:endParaRPr sz="1600" dirty="0">
              <a:solidFill>
                <a:srgbClr val="FFFFFF"/>
              </a:solidFill>
              <a:latin typeface="+mn-lt"/>
              <a:ea typeface="Maven Pro"/>
              <a:cs typeface="Maven Pro"/>
              <a:sym typeface="Maven Pro"/>
            </a:endParaRPr>
          </a:p>
          <a:p>
            <a:pPr marL="914400" lvl="1" indent="-330200" algn="l" rtl="0">
              <a:lnSpc>
                <a:spcPct val="115000"/>
              </a:lnSpc>
              <a:spcBef>
                <a:spcPts val="0"/>
              </a:spcBef>
              <a:spcAft>
                <a:spcPts val="0"/>
              </a:spcAft>
              <a:buClr>
                <a:srgbClr val="FFFFFF"/>
              </a:buClr>
              <a:buSzPts val="1600"/>
              <a:buFont typeface="Maven Pro"/>
              <a:buChar char="○"/>
            </a:pPr>
            <a:r>
              <a:rPr lang="en" sz="1600" dirty="0">
                <a:solidFill>
                  <a:srgbClr val="FFFFFF"/>
                </a:solidFill>
                <a:latin typeface="+mn-lt"/>
                <a:ea typeface="Maven Pro"/>
                <a:cs typeface="Maven Pro"/>
                <a:sym typeface="Maven Pro"/>
              </a:rPr>
              <a:t>unsupervised pre-training: </a:t>
            </a:r>
            <a:r>
              <a:rPr lang="en" sz="1600" dirty="0" err="1">
                <a:solidFill>
                  <a:srgbClr val="FFFFFF"/>
                </a:solidFill>
                <a:latin typeface="+mn-lt"/>
                <a:ea typeface="Maven Pro"/>
                <a:cs typeface="Maven Pro"/>
                <a:sym typeface="Maven Pro"/>
              </a:rPr>
              <a:t>Tạo</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ra</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một</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không</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gian</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dữ</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liệu</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với</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số</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chiều</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ít</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hơn</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của</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dữ</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liệu</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Từ</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đó</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giới</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hạn</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không</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gian</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hàm</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số</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dự</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đoán</a:t>
            </a:r>
            <a:endParaRPr sz="1600" dirty="0">
              <a:solidFill>
                <a:srgbClr val="FFFFFF"/>
              </a:solidFill>
              <a:latin typeface="+mn-lt"/>
              <a:ea typeface="Maven Pro"/>
              <a:cs typeface="Maven Pro"/>
              <a:sym typeface="Maven Pro"/>
            </a:endParaRPr>
          </a:p>
          <a:p>
            <a:pPr marL="914400" lvl="1" indent="-330200" algn="l" rtl="0">
              <a:lnSpc>
                <a:spcPct val="115000"/>
              </a:lnSpc>
              <a:spcBef>
                <a:spcPts val="0"/>
              </a:spcBef>
              <a:spcAft>
                <a:spcPts val="0"/>
              </a:spcAft>
              <a:buClr>
                <a:srgbClr val="FFFFFF"/>
              </a:buClr>
              <a:buSzPts val="1600"/>
              <a:buFont typeface="Maven Pro"/>
              <a:buChar char="○"/>
            </a:pPr>
            <a:r>
              <a:rPr lang="en" sz="1600" dirty="0">
                <a:solidFill>
                  <a:srgbClr val="FFFFFF"/>
                </a:solidFill>
                <a:latin typeface="+mn-lt"/>
                <a:ea typeface="Maven Pro"/>
                <a:cs typeface="Maven Pro"/>
                <a:sym typeface="Maven Pro"/>
              </a:rPr>
              <a:t>Regularization: </a:t>
            </a:r>
            <a:r>
              <a:rPr lang="en" sz="1600" dirty="0" err="1">
                <a:solidFill>
                  <a:srgbClr val="FFFFFF"/>
                </a:solidFill>
                <a:latin typeface="+mn-lt"/>
                <a:ea typeface="Maven Pro"/>
                <a:cs typeface="Maven Pro"/>
                <a:sym typeface="Maven Pro"/>
              </a:rPr>
              <a:t>thường</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được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dùng</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để</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làm</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giảm</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độ</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phức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tạp</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của</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mô</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hình</a:t>
            </a:r>
            <a:endParaRPr sz="1600" dirty="0">
              <a:solidFill>
                <a:srgbClr val="FFFFFF"/>
              </a:solidFill>
              <a:latin typeface="+mn-lt"/>
              <a:ea typeface="Maven Pro"/>
              <a:cs typeface="Maven Pro"/>
              <a:sym typeface="Maven Pr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Các</a:t>
            </a:r>
            <a:r>
              <a:rPr lang="en" dirty="0">
                <a:latin typeface="+mj-lt"/>
              </a:rPr>
              <a:t> </a:t>
            </a:r>
            <a:r>
              <a:rPr lang="en" dirty="0" err="1">
                <a:latin typeface="+mj-lt"/>
              </a:rPr>
              <a:t>nghiên</a:t>
            </a:r>
            <a:r>
              <a:rPr lang="en" dirty="0">
                <a:latin typeface="+mj-lt"/>
              </a:rPr>
              <a:t> </a:t>
            </a:r>
            <a:r>
              <a:rPr lang="en" dirty="0" err="1">
                <a:latin typeface="+mj-lt"/>
              </a:rPr>
              <a:t>cứu</a:t>
            </a:r>
            <a:r>
              <a:rPr lang="en" dirty="0">
                <a:latin typeface="+mj-lt"/>
              </a:rPr>
              <a:t> </a:t>
            </a:r>
            <a:r>
              <a:rPr lang="en" dirty="0" err="1">
                <a:latin typeface="+mj-lt"/>
              </a:rPr>
              <a:t>liên</a:t>
            </a:r>
            <a:r>
              <a:rPr lang="en" dirty="0">
                <a:latin typeface="+mj-lt"/>
              </a:rPr>
              <a:t> </a:t>
            </a:r>
            <a:r>
              <a:rPr lang="en" dirty="0" err="1">
                <a:latin typeface="+mj-lt"/>
              </a:rPr>
              <a:t>quan</a:t>
            </a:r>
            <a:r>
              <a:rPr lang="en" dirty="0">
                <a:latin typeface="+mj-lt"/>
              </a:rPr>
              <a:t> </a:t>
            </a:r>
            <a:endParaRPr dirty="0">
              <a:latin typeface="+mj-lt"/>
            </a:endParaRPr>
          </a:p>
        </p:txBody>
      </p:sp>
      <p:sp>
        <p:nvSpPr>
          <p:cNvPr id="326" name="Google Shape;326;p21"/>
          <p:cNvSpPr txBox="1"/>
          <p:nvPr/>
        </p:nvSpPr>
        <p:spPr>
          <a:xfrm>
            <a:off x="652700" y="1196250"/>
            <a:ext cx="8004900" cy="30960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rgbClr val="FFFFFF"/>
              </a:buClr>
              <a:buSzPts val="1600"/>
              <a:buFont typeface="Maven Pro"/>
              <a:buChar char="●"/>
            </a:pPr>
            <a:r>
              <a:rPr lang="en" sz="1600" dirty="0" err="1">
                <a:solidFill>
                  <a:srgbClr val="FFFFFF"/>
                </a:solidFill>
                <a:latin typeface="+mn-lt"/>
                <a:ea typeface="Maven Pro"/>
                <a:cs typeface="Maven Pro"/>
                <a:sym typeface="Maven Pro"/>
              </a:rPr>
              <a:t>Kỹ</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thuật</a:t>
            </a:r>
            <a:r>
              <a:rPr lang="en" sz="1600" dirty="0">
                <a:solidFill>
                  <a:srgbClr val="FFFFFF"/>
                </a:solidFill>
                <a:latin typeface="+mn-lt"/>
                <a:ea typeface="Maven Pro"/>
                <a:cs typeface="Maven Pro"/>
                <a:sym typeface="Maven Pro"/>
              </a:rPr>
              <a:t> embedding: </a:t>
            </a:r>
            <a:endParaRPr sz="1600" dirty="0">
              <a:solidFill>
                <a:srgbClr val="FFFFFF"/>
              </a:solidFill>
              <a:latin typeface="+mn-lt"/>
              <a:ea typeface="Maven Pro"/>
              <a:cs typeface="Maven Pro"/>
              <a:sym typeface="Maven Pro"/>
            </a:endParaRPr>
          </a:p>
          <a:p>
            <a:pPr marL="914400" lvl="1" indent="-330200" algn="l" rtl="0">
              <a:spcBef>
                <a:spcPts val="0"/>
              </a:spcBef>
              <a:spcAft>
                <a:spcPts val="0"/>
              </a:spcAft>
              <a:buClr>
                <a:srgbClr val="FFFFFF"/>
              </a:buClr>
              <a:buSzPts val="1600"/>
              <a:buFont typeface="Maven Pro"/>
              <a:buChar char="○"/>
            </a:pPr>
            <a:r>
              <a:rPr lang="en" sz="1600" dirty="0" err="1">
                <a:solidFill>
                  <a:srgbClr val="FFFFFF"/>
                </a:solidFill>
                <a:latin typeface="+mn-lt"/>
                <a:ea typeface="Maven Pro"/>
                <a:cs typeface="Maven Pro"/>
                <a:sym typeface="Maven Pro"/>
              </a:rPr>
              <a:t>Mục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đích</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biểu</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diễn</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một</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thuộc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tính</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nào</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đó</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dựa</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trên</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nhiều</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khía</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cạnh</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khác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nhau</a:t>
            </a:r>
            <a:r>
              <a:rPr lang="en" sz="1600" dirty="0">
                <a:solidFill>
                  <a:srgbClr val="FFFFFF"/>
                </a:solidFill>
                <a:latin typeface="+mn-lt"/>
                <a:ea typeface="Maven Pro"/>
                <a:cs typeface="Maven Pro"/>
                <a:sym typeface="Maven Pro"/>
              </a:rPr>
              <a:t>.</a:t>
            </a:r>
            <a:endParaRPr sz="1600" dirty="0">
              <a:solidFill>
                <a:srgbClr val="FFFFFF"/>
              </a:solidFill>
              <a:latin typeface="+mn-lt"/>
              <a:ea typeface="Maven Pro"/>
              <a:cs typeface="Maven Pro"/>
              <a:sym typeface="Maven Pro"/>
            </a:endParaRPr>
          </a:p>
          <a:p>
            <a:pPr marL="914400" lvl="1" indent="-330200" algn="l" rtl="0">
              <a:spcBef>
                <a:spcPts val="0"/>
              </a:spcBef>
              <a:spcAft>
                <a:spcPts val="0"/>
              </a:spcAft>
              <a:buClr>
                <a:srgbClr val="FFFFFF"/>
              </a:buClr>
              <a:buSzPts val="1600"/>
              <a:buFont typeface="Maven Pro"/>
              <a:buChar char="○"/>
            </a:pPr>
            <a:r>
              <a:rPr lang="en" sz="1600" dirty="0" err="1">
                <a:solidFill>
                  <a:srgbClr val="FFFFFF"/>
                </a:solidFill>
                <a:latin typeface="+mn-lt"/>
                <a:ea typeface="Maven Pro"/>
                <a:cs typeface="Maven Pro"/>
                <a:sym typeface="Maven Pro"/>
              </a:rPr>
              <a:t>Sơ</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khai</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như</a:t>
            </a:r>
            <a:r>
              <a:rPr lang="en" sz="1600" dirty="0">
                <a:solidFill>
                  <a:srgbClr val="FFFFFF"/>
                </a:solidFill>
                <a:latin typeface="+mn-lt"/>
                <a:ea typeface="Maven Pro"/>
                <a:cs typeface="Maven Pro"/>
                <a:sym typeface="Maven Pro"/>
              </a:rPr>
              <a:t>: PCA, …</a:t>
            </a:r>
            <a:endParaRPr sz="1600" dirty="0">
              <a:solidFill>
                <a:srgbClr val="FFFFFF"/>
              </a:solidFill>
              <a:latin typeface="+mn-lt"/>
              <a:ea typeface="Maven Pro"/>
              <a:cs typeface="Maven Pro"/>
              <a:sym typeface="Maven Pro"/>
            </a:endParaRPr>
          </a:p>
          <a:p>
            <a:pPr marL="914400" lvl="1" indent="-330200" algn="l" rtl="0">
              <a:spcBef>
                <a:spcPts val="0"/>
              </a:spcBef>
              <a:spcAft>
                <a:spcPts val="0"/>
              </a:spcAft>
              <a:buClr>
                <a:srgbClr val="FFFFFF"/>
              </a:buClr>
              <a:buSzPts val="1600"/>
              <a:buFont typeface="Maven Pro"/>
              <a:buChar char="○"/>
            </a:pPr>
            <a:r>
              <a:rPr lang="en" sz="1600" dirty="0" err="1">
                <a:solidFill>
                  <a:srgbClr val="FFFFFF"/>
                </a:solidFill>
                <a:latin typeface="+mn-lt"/>
                <a:ea typeface="Maven Pro"/>
                <a:cs typeface="Maven Pro"/>
                <a:sym typeface="Maven Pro"/>
              </a:rPr>
              <a:t>Hiện</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đại</a:t>
            </a:r>
            <a:r>
              <a:rPr lang="en" sz="1600" dirty="0">
                <a:solidFill>
                  <a:srgbClr val="FFFFFF"/>
                </a:solidFill>
                <a:latin typeface="+mn-lt"/>
                <a:ea typeface="Maven Pro"/>
                <a:cs typeface="Maven Pro"/>
                <a:sym typeface="Maven Pro"/>
              </a:rPr>
              <a:t>: Word embedding, embedding layer </a:t>
            </a:r>
            <a:r>
              <a:rPr lang="en" sz="1600" dirty="0" err="1">
                <a:solidFill>
                  <a:srgbClr val="FFFFFF"/>
                </a:solidFill>
                <a:latin typeface="+mn-lt"/>
                <a:ea typeface="Maven Pro"/>
                <a:cs typeface="Maven Pro"/>
                <a:sym typeface="Maven Pro"/>
              </a:rPr>
              <a:t>trong</a:t>
            </a:r>
            <a:r>
              <a:rPr lang="en" sz="1600" dirty="0">
                <a:solidFill>
                  <a:srgbClr val="FFFFFF"/>
                </a:solidFill>
                <a:latin typeface="+mn-lt"/>
                <a:ea typeface="Maven Pro"/>
                <a:cs typeface="Maven Pro"/>
                <a:sym typeface="Maven Pro"/>
              </a:rPr>
              <a:t> deep learning. </a:t>
            </a:r>
            <a:r>
              <a:rPr lang="en" sz="1600" dirty="0" err="1">
                <a:solidFill>
                  <a:srgbClr val="FFFFFF"/>
                </a:solidFill>
                <a:latin typeface="+mn-lt"/>
                <a:ea typeface="Maven Pro"/>
                <a:cs typeface="Maven Pro"/>
                <a:sym typeface="Maven Pro"/>
              </a:rPr>
              <a:t>Sử</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dụng</a:t>
            </a:r>
            <a:r>
              <a:rPr lang="en" sz="1600" dirty="0">
                <a:solidFill>
                  <a:srgbClr val="FFFFFF"/>
                </a:solidFill>
                <a:latin typeface="+mn-lt"/>
                <a:ea typeface="Maven Pro"/>
                <a:cs typeface="Maven Pro"/>
                <a:sym typeface="Maven Pro"/>
              </a:rPr>
              <a:t> pre-trained</a:t>
            </a:r>
            <a:endParaRPr sz="1600" dirty="0">
              <a:solidFill>
                <a:srgbClr val="FFFFFF"/>
              </a:solidFill>
              <a:latin typeface="+mn-lt"/>
              <a:ea typeface="Maven Pro"/>
              <a:cs typeface="Maven Pro"/>
              <a:sym typeface="Maven Pro"/>
            </a:endParaRPr>
          </a:p>
          <a:p>
            <a:pPr marL="457200" lvl="0" indent="-330200" algn="l" rtl="0">
              <a:spcBef>
                <a:spcPts val="0"/>
              </a:spcBef>
              <a:spcAft>
                <a:spcPts val="0"/>
              </a:spcAft>
              <a:buClr>
                <a:srgbClr val="FFFFFF"/>
              </a:buClr>
              <a:buSzPts val="1600"/>
              <a:buFont typeface="Maven Pro"/>
              <a:buChar char="●"/>
            </a:pPr>
            <a:r>
              <a:rPr lang="en" sz="1600" dirty="0" err="1">
                <a:solidFill>
                  <a:srgbClr val="FFFFFF"/>
                </a:solidFill>
                <a:latin typeface="+mn-lt"/>
                <a:ea typeface="Maven Pro"/>
                <a:cs typeface="Maven Pro"/>
                <a:sym typeface="Maven Pro"/>
              </a:rPr>
              <a:t>Kỹ</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thuật</a:t>
            </a:r>
            <a:r>
              <a:rPr lang="en" sz="1600" dirty="0">
                <a:solidFill>
                  <a:srgbClr val="FFFFFF"/>
                </a:solidFill>
                <a:latin typeface="+mn-lt"/>
                <a:ea typeface="Maven Pro"/>
                <a:cs typeface="Maven Pro"/>
                <a:sym typeface="Maven Pro"/>
              </a:rPr>
              <a:t> early stopping.</a:t>
            </a:r>
            <a:endParaRPr sz="1600" dirty="0">
              <a:solidFill>
                <a:srgbClr val="FFFFFF"/>
              </a:solidFill>
              <a:latin typeface="+mn-lt"/>
              <a:ea typeface="Maven Pro"/>
              <a:cs typeface="Maven Pro"/>
              <a:sym typeface="Maven Pro"/>
            </a:endParaRPr>
          </a:p>
          <a:p>
            <a:pPr marL="914400" lvl="1" indent="-330200" algn="l" rtl="0">
              <a:spcBef>
                <a:spcPts val="0"/>
              </a:spcBef>
              <a:spcAft>
                <a:spcPts val="0"/>
              </a:spcAft>
              <a:buClr>
                <a:srgbClr val="FFFFFF"/>
              </a:buClr>
              <a:buSzPts val="1600"/>
              <a:buFont typeface="Maven Pro"/>
              <a:buChar char="○"/>
            </a:pPr>
            <a:r>
              <a:rPr lang="en" sz="1600" dirty="0" err="1">
                <a:solidFill>
                  <a:srgbClr val="FFFFFF"/>
                </a:solidFill>
                <a:latin typeface="+mn-lt"/>
                <a:ea typeface="Maven Pro"/>
                <a:cs typeface="Maven Pro"/>
                <a:sym typeface="Maven Pro"/>
              </a:rPr>
              <a:t>Tương</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tự</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như</a:t>
            </a:r>
            <a:r>
              <a:rPr lang="en" sz="1600" dirty="0">
                <a:solidFill>
                  <a:srgbClr val="FFFFFF"/>
                </a:solidFill>
                <a:latin typeface="+mn-lt"/>
                <a:ea typeface="Maven Pro"/>
                <a:cs typeface="Maven Pro"/>
                <a:sym typeface="Maven Pro"/>
              </a:rPr>
              <a:t> regularization </a:t>
            </a:r>
            <a:r>
              <a:rPr lang="en" sz="1600" dirty="0" err="1">
                <a:solidFill>
                  <a:srgbClr val="FFFFFF"/>
                </a:solidFill>
                <a:latin typeface="+mn-lt"/>
                <a:ea typeface="Maven Pro"/>
                <a:cs typeface="Maven Pro"/>
                <a:sym typeface="Maven Pro"/>
              </a:rPr>
              <a:t>thì</a:t>
            </a:r>
            <a:r>
              <a:rPr lang="en" sz="1600" dirty="0">
                <a:solidFill>
                  <a:srgbClr val="FFFFFF"/>
                </a:solidFill>
                <a:latin typeface="+mn-lt"/>
                <a:ea typeface="Maven Pro"/>
                <a:cs typeface="Maven Pro"/>
                <a:sym typeface="Maven Pro"/>
              </a:rPr>
              <a:t> early stopping </a:t>
            </a:r>
            <a:r>
              <a:rPr lang="en" sz="1600" dirty="0" err="1">
                <a:solidFill>
                  <a:srgbClr val="FFFFFF"/>
                </a:solidFill>
                <a:latin typeface="+mn-lt"/>
                <a:ea typeface="Maven Pro"/>
                <a:cs typeface="Maven Pro"/>
                <a:sym typeface="Maven Pro"/>
              </a:rPr>
              <a:t>là</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kỹ</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thuật</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dừng</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trước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khi</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hàm</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mất</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mát</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đạt</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giá</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trị</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tối</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ưu</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Nhằm</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tránh</a:t>
            </a:r>
            <a:r>
              <a:rPr lang="en" sz="1600" dirty="0">
                <a:solidFill>
                  <a:srgbClr val="FFFFFF"/>
                </a:solidFill>
                <a:latin typeface="+mn-lt"/>
                <a:ea typeface="Maven Pro"/>
                <a:cs typeface="Maven Pro"/>
                <a:sym typeface="Maven Pro"/>
              </a:rPr>
              <a:t> overfitting.</a:t>
            </a:r>
            <a:endParaRPr sz="1600" dirty="0">
              <a:solidFill>
                <a:srgbClr val="FFFFFF"/>
              </a:solidFill>
              <a:latin typeface="+mn-lt"/>
              <a:ea typeface="Maven Pro"/>
              <a:cs typeface="Maven Pro"/>
              <a:sym typeface="Maven Pro"/>
            </a:endParaRPr>
          </a:p>
          <a:p>
            <a:pPr marL="457200" lvl="0" indent="-330200" algn="l" rtl="0">
              <a:spcBef>
                <a:spcPts val="0"/>
              </a:spcBef>
              <a:spcAft>
                <a:spcPts val="0"/>
              </a:spcAft>
              <a:buClr>
                <a:srgbClr val="FFFFFF"/>
              </a:buClr>
              <a:buSzPts val="1600"/>
              <a:buFont typeface="Maven Pro"/>
              <a:buChar char="●"/>
            </a:pPr>
            <a:r>
              <a:rPr lang="en" sz="1600" dirty="0" err="1">
                <a:solidFill>
                  <a:srgbClr val="FFFFFF"/>
                </a:solidFill>
                <a:latin typeface="+mn-lt"/>
                <a:ea typeface="Maven Pro"/>
                <a:cs typeface="Maven Pro"/>
                <a:sym typeface="Maven Pro"/>
              </a:rPr>
              <a:t>Cả</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việc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sử</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dụng</a:t>
            </a:r>
            <a:r>
              <a:rPr lang="en" sz="1600" dirty="0">
                <a:solidFill>
                  <a:srgbClr val="FFFFFF"/>
                </a:solidFill>
                <a:latin typeface="+mn-lt"/>
                <a:ea typeface="Maven Pro"/>
                <a:cs typeface="Maven Pro"/>
                <a:sym typeface="Maven Pro"/>
              </a:rPr>
              <a:t> pre-trained </a:t>
            </a:r>
            <a:r>
              <a:rPr lang="en" sz="1600" dirty="0" err="1">
                <a:solidFill>
                  <a:srgbClr val="FFFFFF"/>
                </a:solidFill>
                <a:latin typeface="+mn-lt"/>
                <a:ea typeface="Maven Pro"/>
                <a:cs typeface="Maven Pro"/>
                <a:sym typeface="Maven Pro"/>
              </a:rPr>
              <a:t>và</a:t>
            </a:r>
            <a:r>
              <a:rPr lang="en" sz="1600" dirty="0">
                <a:solidFill>
                  <a:srgbClr val="FFFFFF"/>
                </a:solidFill>
                <a:latin typeface="+mn-lt"/>
                <a:ea typeface="Maven Pro"/>
                <a:cs typeface="Maven Pro"/>
                <a:sym typeface="Maven Pro"/>
              </a:rPr>
              <a:t> early stopping </a:t>
            </a:r>
            <a:r>
              <a:rPr lang="en" sz="1600" dirty="0" err="1">
                <a:solidFill>
                  <a:srgbClr val="FFFFFF"/>
                </a:solidFill>
                <a:latin typeface="+mn-lt"/>
                <a:ea typeface="Maven Pro"/>
                <a:cs typeface="Maven Pro"/>
                <a:sym typeface="Maven Pro"/>
              </a:rPr>
              <a:t>đều</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phụ</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thuộc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nhiều</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vào</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init</a:t>
            </a:r>
            <a:r>
              <a:rPr lang="en" sz="1600" dirty="0">
                <a:solidFill>
                  <a:srgbClr val="FFFFFF"/>
                </a:solidFill>
                <a:latin typeface="+mn-lt"/>
                <a:ea typeface="Maven Pro"/>
                <a:cs typeface="Maven Pro"/>
                <a:sym typeface="Maven Pro"/>
              </a:rPr>
              <a:t> parameters </a:t>
            </a:r>
            <a:r>
              <a:rPr lang="en" sz="1600" dirty="0" err="1">
                <a:solidFill>
                  <a:srgbClr val="FFFFFF"/>
                </a:solidFill>
                <a:latin typeface="+mn-lt"/>
                <a:ea typeface="Maven Pro"/>
                <a:cs typeface="Maven Pro"/>
                <a:sym typeface="Maven Pro"/>
              </a:rPr>
              <a:t>mà</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việc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kết</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thúc</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nhanh</a:t>
            </a:r>
            <a:r>
              <a:rPr lang="en" sz="1600" dirty="0">
                <a:solidFill>
                  <a:srgbClr val="FFFFFF"/>
                </a:solidFill>
                <a:latin typeface="+mn-lt"/>
                <a:ea typeface="Maven Pro"/>
                <a:cs typeface="Maven Pro"/>
                <a:sym typeface="Maven Pro"/>
              </a:rPr>
              <a:t> hay </a:t>
            </a:r>
            <a:r>
              <a:rPr lang="en" sz="1600" dirty="0" err="1">
                <a:solidFill>
                  <a:srgbClr val="FFFFFF"/>
                </a:solidFill>
                <a:latin typeface="+mn-lt"/>
                <a:ea typeface="Maven Pro"/>
                <a:cs typeface="Maven Pro"/>
                <a:sym typeface="Maven Pro"/>
              </a:rPr>
              <a:t>chậm</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và</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kết</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quả</a:t>
            </a:r>
            <a:r>
              <a:rPr lang="en" sz="1600" dirty="0">
                <a:solidFill>
                  <a:srgbClr val="FFFFFF"/>
                </a:solidFill>
                <a:latin typeface="+mn-lt"/>
                <a:ea typeface="Maven Pro"/>
                <a:cs typeface="Maven Pro"/>
                <a:sym typeface="Maven Pro"/>
              </a:rPr>
              <a:t> </a:t>
            </a:r>
            <a:r>
              <a:rPr lang="en" sz="1600" dirty="0" err="1">
                <a:solidFill>
                  <a:srgbClr val="FFFFFF"/>
                </a:solidFill>
                <a:latin typeface="+mn-lt"/>
                <a:ea typeface="Maven Pro"/>
                <a:cs typeface="Maven Pro"/>
                <a:sym typeface="Maven Pro"/>
              </a:rPr>
              <a:t>tốt</a:t>
            </a:r>
            <a:r>
              <a:rPr lang="en" sz="1600" dirty="0">
                <a:solidFill>
                  <a:srgbClr val="FFFFFF"/>
                </a:solidFill>
                <a:latin typeface="+mn-lt"/>
                <a:ea typeface="Maven Pro"/>
                <a:cs typeface="Maven Pro"/>
                <a:sym typeface="Maven Pro"/>
              </a:rPr>
              <a:t> hay </a:t>
            </a:r>
            <a:r>
              <a:rPr lang="en" sz="1600" dirty="0" err="1">
                <a:solidFill>
                  <a:srgbClr val="FFFFFF"/>
                </a:solidFill>
                <a:latin typeface="+mn-lt"/>
                <a:ea typeface="Maven Pro"/>
                <a:cs typeface="Maven Pro"/>
                <a:sym typeface="Maven Pro"/>
              </a:rPr>
              <a:t>ko</a:t>
            </a:r>
            <a:r>
              <a:rPr lang="en" sz="1600" dirty="0">
                <a:solidFill>
                  <a:srgbClr val="FFFFFF"/>
                </a:solidFill>
                <a:latin typeface="+mn-lt"/>
                <a:ea typeface="Maven Pro"/>
                <a:cs typeface="Maven Pro"/>
                <a:sym typeface="Maven Pro"/>
              </a:rPr>
              <a:t>.</a:t>
            </a:r>
            <a:endParaRPr sz="1600" dirty="0">
              <a:solidFill>
                <a:srgbClr val="FFFFFF"/>
              </a:solidFill>
              <a:latin typeface="+mn-lt"/>
              <a:ea typeface="Maven Pro"/>
              <a:cs typeface="Maven Pro"/>
              <a:sym typeface="Maven Pr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1"/>
          <p:cNvSpPr txBox="1">
            <a:spLocks noGrp="1"/>
          </p:cNvSpPr>
          <p:nvPr>
            <p:ph type="ctrTitle"/>
          </p:nvPr>
        </p:nvSpPr>
        <p:spPr>
          <a:xfrm>
            <a:off x="347925" y="156325"/>
            <a:ext cx="8472300" cy="110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latin typeface="+mj-lt"/>
              </a:rPr>
              <a:t>Thực</a:t>
            </a:r>
            <a:r>
              <a:rPr lang="en" dirty="0">
                <a:latin typeface="+mj-lt"/>
              </a:rPr>
              <a:t> </a:t>
            </a:r>
            <a:r>
              <a:rPr lang="en" dirty="0" err="1">
                <a:latin typeface="+mj-lt"/>
              </a:rPr>
              <a:t>nghiệm</a:t>
            </a:r>
            <a:endParaRPr dirty="0">
              <a:latin typeface="+mj-lt"/>
            </a:endParaRPr>
          </a:p>
        </p:txBody>
      </p:sp>
      <p:sp>
        <p:nvSpPr>
          <p:cNvPr id="326" name="Google Shape;326;p21"/>
          <p:cNvSpPr txBox="1"/>
          <p:nvPr/>
        </p:nvSpPr>
        <p:spPr>
          <a:xfrm>
            <a:off x="815325" y="1347170"/>
            <a:ext cx="8004900" cy="3096000"/>
          </a:xfrm>
          <a:prstGeom prst="rect">
            <a:avLst/>
          </a:prstGeom>
          <a:noFill/>
          <a:ln>
            <a:noFill/>
          </a:ln>
        </p:spPr>
        <p:txBody>
          <a:bodyPr spcFirstLastPara="1" wrap="square" lIns="91425" tIns="91425" rIns="91425" bIns="91425" anchor="t" anchorCtr="0">
            <a:noAutofit/>
          </a:bodyPr>
          <a:lstStyle/>
          <a:p>
            <a:pPr marL="457200" lvl="0"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Các mô hình triển khai</a:t>
            </a:r>
            <a:endParaRPr sz="1600" dirty="0">
              <a:solidFill>
                <a:srgbClr val="FFFFFF"/>
              </a:solidFill>
              <a:latin typeface="+mn-lt"/>
              <a:ea typeface="Maven Pro"/>
              <a:cs typeface="Maven Pro"/>
              <a:sym typeface="Maven Pro"/>
            </a:endParaRPr>
          </a:p>
          <a:p>
            <a:pPr marL="914400" lvl="1"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Deep belief networks</a:t>
            </a:r>
            <a:endParaRPr sz="1600" dirty="0">
              <a:solidFill>
                <a:srgbClr val="FFFFFF"/>
              </a:solidFill>
              <a:latin typeface="+mn-lt"/>
              <a:ea typeface="Maven Pro"/>
              <a:cs typeface="Maven Pro"/>
              <a:sym typeface="Maven Pro"/>
            </a:endParaRPr>
          </a:p>
          <a:p>
            <a:pPr marL="914400" lvl="1" indent="-330200" algn="l" rtl="0">
              <a:lnSpc>
                <a:spcPct val="200000"/>
              </a:lnSpc>
              <a:spcBef>
                <a:spcPts val="0"/>
              </a:spcBef>
              <a:spcAft>
                <a:spcPts val="0"/>
              </a:spcAft>
              <a:buClr>
                <a:srgbClr val="FFFFFF"/>
              </a:buClr>
              <a:buSzPts val="1600"/>
              <a:buFont typeface="Maven Pro"/>
              <a:buChar char="○"/>
            </a:pPr>
            <a:r>
              <a:rPr lang="vi-VN" sz="1600" dirty="0">
                <a:solidFill>
                  <a:srgbClr val="FFFFFF"/>
                </a:solidFill>
                <a:latin typeface="+mn-lt"/>
                <a:ea typeface="Maven Pro"/>
                <a:cs typeface="Maven Pro"/>
                <a:sym typeface="Maven Pro"/>
              </a:rPr>
              <a:t>Stacked denoising auto-encoders</a:t>
            </a:r>
          </a:p>
        </p:txBody>
      </p:sp>
    </p:spTree>
    <p:extLst>
      <p:ext uri="{BB962C8B-B14F-4D97-AF65-F5344CB8AC3E}">
        <p14:creationId xmlns:p14="http://schemas.microsoft.com/office/powerpoint/2010/main" val="3006714485"/>
      </p:ext>
    </p:extLst>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1178</TotalTime>
  <Words>1764</Words>
  <Application>Microsoft Macintosh PowerPoint</Application>
  <PresentationFormat>On-screen Show (16:9)</PresentationFormat>
  <Paragraphs>188</Paragraphs>
  <Slides>30</Slides>
  <Notes>30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Maven Pro</vt:lpstr>
      <vt:lpstr>Arial</vt:lpstr>
      <vt:lpstr>Nunito</vt:lpstr>
      <vt:lpstr>Courier New</vt:lpstr>
      <vt:lpstr>Momentum</vt:lpstr>
      <vt:lpstr>                         Why Does Unsupervised Pre-training  Help Deep Learning? </vt:lpstr>
      <vt:lpstr>          Nội dung chính</vt:lpstr>
      <vt:lpstr>Introduction</vt:lpstr>
      <vt:lpstr>Introduction</vt:lpstr>
      <vt:lpstr>Introduction</vt:lpstr>
      <vt:lpstr>Thách thức của các mô hình Deep learning</vt:lpstr>
      <vt:lpstr>Unsupervised pre-training acts as a Regularizer</vt:lpstr>
      <vt:lpstr>Các nghiên cứu liên quan </vt:lpstr>
      <vt:lpstr>Thực nghiệm</vt:lpstr>
      <vt:lpstr>Deep belief networks</vt:lpstr>
      <vt:lpstr>Stacked denoising auto-encoders</vt:lpstr>
      <vt:lpstr>Thực nghiệm của nghiên cứu</vt:lpstr>
      <vt:lpstr>Thực nghiệm – Hiệu quả của unsupervised pre-training</vt:lpstr>
      <vt:lpstr>Thực nghiệm – Hiệu quả của unsupervised pre-training</vt:lpstr>
      <vt:lpstr>Thực nghiệm – Hiệu quả của unsupervised pre-training</vt:lpstr>
      <vt:lpstr>Thực nghiệm – Hiệu quả của unsupervised pre-training</vt:lpstr>
      <vt:lpstr>Thực nghiệm – Hiệu quả của unsupervised pre-training</vt:lpstr>
      <vt:lpstr>Thực nghiệm – Hiệu quả của unsupervised pre-training</vt:lpstr>
      <vt:lpstr>Vai trò của Unsupervised Pre-training</vt:lpstr>
      <vt:lpstr>Vai trò của Unsupervised Pre-training</vt:lpstr>
      <vt:lpstr>Vai trò của Unsupervised Pre-training</vt:lpstr>
      <vt:lpstr>Vai trò của Unsupervised Pre-training</vt:lpstr>
      <vt:lpstr>Thực nghiệm của nghiên cứu</vt:lpstr>
      <vt:lpstr>Giới thiệu bài toán</vt:lpstr>
      <vt:lpstr>Cài đặt thực nghiệm</vt:lpstr>
      <vt:lpstr>Kết quả thực nghiệm</vt:lpstr>
      <vt:lpstr>Kết quả thực nghiệm</vt:lpstr>
      <vt:lpstr>Kết quả thực nghiệm</vt:lpstr>
      <vt:lpstr>Kết quả thực nghiệm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Why Does Unsupervised Pre-training  Help Deep Learning? </dc:title>
  <cp:lastModifiedBy>Microsoft Office User</cp:lastModifiedBy>
  <cp:revision>21</cp:revision>
  <dcterms:modified xsi:type="dcterms:W3CDTF">2020-04-18T07:39:14Z</dcterms:modified>
</cp:coreProperties>
</file>